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12192000"/>
  <p:notesSz cx="6858000" cy="9144000"/>
  <p:embeddedFontLst>
    <p:embeddedFont>
      <p:font typeface="Barlow Semi Condensed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39">
          <p15:clr>
            <a:srgbClr val="747775"/>
          </p15:clr>
        </p15:guide>
        <p15:guide id="2" pos="7241">
          <p15:clr>
            <a:srgbClr val="747775"/>
          </p15:clr>
        </p15:guide>
        <p15:guide id="3" orient="horz" pos="1271">
          <p15:clr>
            <a:srgbClr val="747775"/>
          </p15:clr>
        </p15:guide>
        <p15:guide id="4" orient="horz" pos="1058">
          <p15:clr>
            <a:srgbClr val="747775"/>
          </p15:clr>
        </p15:guide>
        <p15:guide id="5" orient="horz" pos="374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9"/>
        <p:guide pos="7241"/>
        <p:guide pos="1271" orient="horz"/>
        <p:guide pos="1058" orient="horz"/>
        <p:guide pos="374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BarlowSemiCondensed-bold.fntdata"/><Relationship Id="rId21" Type="http://schemas.openxmlformats.org/officeDocument/2006/relationships/slide" Target="slides/slide16.xml"/><Relationship Id="rId43" Type="http://schemas.openxmlformats.org/officeDocument/2006/relationships/font" Target="fonts/BarlowSemiCondensed-regular.fntdata"/><Relationship Id="rId24" Type="http://schemas.openxmlformats.org/officeDocument/2006/relationships/slide" Target="slides/slide19.xml"/><Relationship Id="rId46" Type="http://schemas.openxmlformats.org/officeDocument/2006/relationships/font" Target="fonts/BarlowSemiCondensed-boldItalic.fntdata"/><Relationship Id="rId23" Type="http://schemas.openxmlformats.org/officeDocument/2006/relationships/slide" Target="slides/slide18.xml"/><Relationship Id="rId45" Type="http://schemas.openxmlformats.org/officeDocument/2006/relationships/font" Target="fonts/BarlowSemiCondense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de-D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28083cc35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28083cc35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f28083cc35_0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4af22505bf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4af22505bf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Well, I can speed it up using text replacements.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Two methods called doSomething, but i only want to change the method of “OtherType”.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Can i rely on instances having the same name?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Regex often complicated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Whitespaces, Line-Breaks, etc. can matter.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34af22505bf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a4f0c70b6_0_6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a4f0c70b6_0_6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LLMs are great to get introspective in a class or migrate a small bunch of files but: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Not deterministic: LLMs might slip through some errors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Not traceable: You don’t know why a LLM touched some </a:t>
            </a:r>
            <a:r>
              <a:rPr lang="de-DE"/>
              <a:t>pieces of code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Not allowed sometimes: Some orgs disallow sharing code, especially into foreign countries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LLMs + OpenRewrite is something that happens. Rec</a:t>
            </a:r>
            <a:endParaRPr/>
          </a:p>
        </p:txBody>
      </p:sp>
      <p:sp>
        <p:nvSpPr>
          <p:cNvPr id="248" name="Google Shape;248;g35a4f0c70b6_0_60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6c8a45099_0_1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6c8a45099_0_1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Especially Java and everything around java.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OpenRewrite also knows Maven-Metadata for pom.xml and Gradle-Metadata for build.gradle files.</a:t>
            </a:r>
            <a:endParaRPr/>
          </a:p>
        </p:txBody>
      </p:sp>
      <p:sp>
        <p:nvSpPr>
          <p:cNvPr id="256" name="Google Shape;256;g356c8a45099_0_1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56c8a45099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56c8a45099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Recipe = Main unit of OpenRewrite functionality.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Can be one small building block (changing a maven dependency, renaming a class)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or whole migrations (quarkus 2 -&gt; 3, java ee -&gt; jakarta ee)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[Show recipe in link, show around the website interface, recipes list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  Execute recipe, explain maven-plugin config, show run vs. dry-run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solution1: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  - Rezept einfach aus dem link kopieren (in maven im plugin unter &lt;config&gt;&lt;activeRecipes&gt;&lt;recipes&gt; angegeben)]</a:t>
            </a:r>
            <a:endParaRPr/>
          </a:p>
        </p:txBody>
      </p:sp>
      <p:sp>
        <p:nvSpPr>
          <p:cNvPr id="263" name="Google Shape;263;g356c8a45099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39ae9a9f5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39ae9a9f5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3539ae9a9f5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5bb4ba8d01_0_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5bb4ba8d01_0_1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This recipe uses arguments - it has to be declared in a composite recipe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 (rewrite-maven-plugin can’t take arguments for recipes)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We use it to upgrade the org.jboss.spec jax-rs dependency to jakarta.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[Show recipe in link,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 create rewrite.yml with the recipe in link (copy it),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 copy JakartaEE10 recipe to rewrite.yml as first recipe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 change the name to com.gepardec.JakartaEE11,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solution2]</a:t>
            </a:r>
            <a:endParaRPr/>
          </a:p>
        </p:txBody>
      </p:sp>
      <p:sp>
        <p:nvSpPr>
          <p:cNvPr id="276" name="Google Shape;276;g35bb4ba8d01_0_1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6c8a45099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6c8a45099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356c8a45099_0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539ae9a9f5_0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539ae9a9f5_0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Before doing an upgrade you want to be able to estimate the scope of the upgrade.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Especially unknown applications or usages </a:t>
            </a:r>
            <a:r>
              <a:rPr lang="de-DE"/>
              <a:t>across</a:t>
            </a:r>
            <a:r>
              <a:rPr lang="de-DE"/>
              <a:t> many applications / services.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-&gt; You can use recipes not only to write, also to read (and compile data from) your code.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g3539ae9a9f5_0_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5bb4ba8d01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5bb4ba8d01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DataTables: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-DE"/>
              <a:t>Generate tabular data of your code. Can be used to create visualizations later.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-DE"/>
              <a:t>Large comprehensive list of DataTables recipes or good API for creating your 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Not used to compile single, comprehensive metrics.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Rather a per file / per package kinda units.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[Show dataTable recipe in second link.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Copy the example (replace the active recipe to the recipe in the link, add the plugin dependency, add &lt;exportDatatables&gt;true&lt;/exportDatatables&gt;)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Run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Show custom and default data tables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solution3]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35bb4ba8d01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39ae9a9f5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539ae9a9f5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Now we look how to tackle for </a:t>
            </a:r>
            <a:r>
              <a:rPr lang="de-DE"/>
              <a:t>example</a:t>
            </a:r>
            <a:r>
              <a:rPr lang="de-DE"/>
              <a:t> a Jakarta EE 10 Upgrade </a:t>
            </a:r>
            <a:endParaRPr/>
          </a:p>
        </p:txBody>
      </p:sp>
      <p:sp>
        <p:nvSpPr>
          <p:cNvPr id="303" name="Google Shape;303;g3539ae9a9f5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bb4ba8d0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bb4ba8d0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Most of us use some kind of framework. These had older versions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(eg. JEE &lt; 9, Junit 4, Quarkus 2, Spring &lt;3, Log4j)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35bb4ba8d01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bb4ba8d01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bb4ba8d01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Transformer-style: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We have one Transformer “Script”, OpenRewrite in this case, which is created to perform the whole upgrade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Therefore developers can still develop features and a recipe for jakarta upgrade runs and transforms these new features to.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Most of the new changes are in some kind of same style, therefore can be transformed like the other files.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Merged in the end, partially, etc. -&gt; minimized stopped world</a:t>
            </a:r>
            <a:endParaRPr/>
          </a:p>
        </p:txBody>
      </p:sp>
      <p:sp>
        <p:nvSpPr>
          <p:cNvPr id="309" name="Google Shape;309;g35bb4ba8d01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6c8a45099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6c8a45099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These Prerequisites are important, because it helps the automation to work and to ensure it works.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(transitive dependencies) </a:t>
            </a:r>
            <a:r>
              <a:rPr lang="de-DE"/>
              <a:t>Dependencies to components that should be migrated before?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E.g. shared libraries that use the framework’s API?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Ensure a good test coverage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Clean up for automated migrations: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Used dependencies should be declared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Delete unused code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Unused Dependencies make higher effort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Cleanup Module References</a:t>
            </a:r>
            <a:endParaRPr/>
          </a:p>
        </p:txBody>
      </p:sp>
      <p:sp>
        <p:nvSpPr>
          <p:cNvPr id="351" name="Google Shape;351;g356c8a45099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56c8a45099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56c8a45099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One recipe is responsible for the entire migration of an framework.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To define our criteria, we want our code to successfully compile and build using jakarta.* namespace.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First we run a large migration recipe (like Jakarta EE 11) and try to compile afterwards.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If it fails, we look up why and add a recipe to correct the error to the large composite recipe.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Repeat that.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After that, all JUnit Tests should run, successful deployment+configuration on your environment (in our case JBoss EAP-8), successful IT-Tests / System tests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g356c8a45099_0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356c8a45099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356c8a45099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Sometimes my colleagues ask if it makes sense to integrate a solution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to a </a:t>
            </a:r>
            <a:r>
              <a:rPr lang="de-DE"/>
              <a:t>specific</a:t>
            </a:r>
            <a:r>
              <a:rPr lang="de-DE"/>
              <a:t> problem into the recipe.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Is it too much of a hustle?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No, but integrate it in a simple form: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FindAndReplace: Simple Text Replacement </a:t>
            </a:r>
            <a:r>
              <a:rPr lang="de-DE"/>
              <a:t>across</a:t>
            </a:r>
            <a:r>
              <a:rPr lang="de-DE"/>
              <a:t> a specified set of files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Replace entire files (custom recipe)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g356c8a45099_0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539ae9a9f5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539ae9a9f5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If the cases repeats a whole more, custom recipes could make sense.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</a:t>
            </a:r>
            <a:endParaRPr/>
          </a:p>
        </p:txBody>
      </p:sp>
      <p:sp>
        <p:nvSpPr>
          <p:cNvPr id="391" name="Google Shape;391;g3539ae9a9f5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6c8a45099_0_2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6c8a45099_0_2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For example: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Old: Request for a old binary protocol. Uses lazy loading and has no further requirements from the API.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New: Same request using SOAP - generated classes. Object-Factory needed to create instances and no lazy loading.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 large amount of occurrences,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 binary protocol had to be replaced with soap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  because no maintenance for a long time.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Written a recipe!</a:t>
            </a:r>
            <a:endParaRPr/>
          </a:p>
        </p:txBody>
      </p:sp>
      <p:sp>
        <p:nvSpPr>
          <p:cNvPr id="397" name="Google Shape;397;g356c8a45099_0_2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56c8a45099_0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56c8a45099_0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Now, in Order that a recipe can function: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OpenRewrite generates a LST for every File.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This is a LST for Hello World.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AST = Abstract Syntax Tree -&gt; Code Elements stored in a simplified Tree Structure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(Class have Methods, Methods have Bodies, Bodies have Statements, …)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 = Lossless -&gt; No formatting is lost = Whitespaces, Comments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 = Semantic -&gt; OpenRewrite attributes type model to each LST node. -&gt; Every Statement is typed according to Maven/Gradle dependencies.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 = Tree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LST for Hello World: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Class Declaration with Identifier “Main”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Method Declaration with Identifier “main”, return type “void” and Arguments “String[] </a:t>
            </a:r>
            <a:r>
              <a:rPr lang="de-DE"/>
              <a:t>args”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Method invocation -&gt; Print “Hello World”</a:t>
            </a:r>
            <a:endParaRPr/>
          </a:p>
        </p:txBody>
      </p:sp>
      <p:sp>
        <p:nvSpPr>
          <p:cNvPr id="406" name="Google Shape;406;g356c8a45099_0_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56c8a45099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56c8a45099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Visitor Pattern: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OpenRewrite iterates once </a:t>
            </a:r>
            <a:r>
              <a:rPr lang="de-DE"/>
              <a:t>through</a:t>
            </a:r>
            <a:r>
              <a:rPr lang="de-DE"/>
              <a:t> all LSTs of your code.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You can add one or more visitors to its execution (through recipes)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A visitor implements one or more visit*-methods for a specific syntax type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Every LST type calls it’s specific visit*-Method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356c8a45099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5c4fa9b6ff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35c4fa9b6ff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Example for writing a custom recipe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Show tests in custom-recipes submodule and explain. Type#doSomething has to be changed, the rest doesn’t.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Then implement a recipe for this test: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Filter out methods that don’t have the name “doSomething”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Filtre out methods of other types than “Type”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Mutate method (With: nested inside Identifier, JavaTemplate: com.gepardec.Type stub needed.)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Solution5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</a:t>
            </a:r>
            <a:endParaRPr/>
          </a:p>
        </p:txBody>
      </p:sp>
      <p:sp>
        <p:nvSpPr>
          <p:cNvPr id="420" name="Google Shape;420;g35c4fa9b6ff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5c4fa9b6ff_1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5c4fa9b6ff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How did i solve my special use case from before?</a:t>
            </a:r>
            <a:endParaRPr/>
          </a:p>
        </p:txBody>
      </p:sp>
      <p:sp>
        <p:nvSpPr>
          <p:cNvPr id="426" name="Google Shape;426;g35c4fa9b6ff_1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bb4ba8d01_0_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bb4ba8d01_0_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Now we (hopefully) us newer versions. These Frameworks often have major upgrades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Many manual changes?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How do we manage this?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We had to perform large upgrades in the past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35bb4ba8d01_0_8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56c8a45099_0_2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56c8a45099_0_2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Scanning Recipe to be used when encountering the problem with the interface types.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Splits up the OpenRewrite execution in 2 cycles.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(LST gets cycled through 2 times)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1. Extracting info and 2. Making changes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e-DE"/>
              <a:t>Scan: Extract information from source code. In my case i build a tree structure containing the necessary info about the structure of the binary DTOs.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e-DE"/>
              <a:t>Generate: If you want to create new source files. Not required and not used in this example.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e-DE"/>
              <a:t>Visit (mutate): Make changes based on the infos of the scan. In my case constructing the new dto access statements and replacing the old.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g356c8a45099_0_2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56c8a45099_0_1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56c8a45099_0_1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Quality criterias are: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Type attribution: All recipes have to inject LST Elements that have correct type Metadata (not Empty)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or subsequent recipes depending on that info might fail / not work correctly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Idempotency: Often iterative development when executing your recipes. If a recipe already made a change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it shouldn’t repeat it in the most cases.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Atomicity: Try to split up your Recipes into smaller ones, because they grow complexity really fast</a:t>
            </a:r>
            <a:endParaRPr/>
          </a:p>
        </p:txBody>
      </p:sp>
      <p:sp>
        <p:nvSpPr>
          <p:cNvPr id="445" name="Google Shape;445;g356c8a45099_0_10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539ae9a9f5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539ae9a9f5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Writing recipes is: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Bit of an headache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Slim documentation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Steep learning curve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Sometimes really useful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	 -&gt; in cases where you need transformations specific to your software’s conventions, configurations or architecture.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e-DE"/>
              <a:t> link OpenRewrite Docs on how to write recipes (at least to start)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e-DE"/>
              <a:t> Moderne CodeRemix Weekly - YouTube Playlist by official Moderne devs that includes guides, insights and new feature explanations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e-DE"/>
              <a:t> Moderne Platform Public Instance - Apply all recipes against the OpenRewrite Repositories.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   FindMethods to lookup usages of a method in question -&gt; Examples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e-DE"/>
              <a:t>OpenRewrite Slack Channel -&gt; Very fast responses to questions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g3539ae9a9f5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539ae9a9f5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539ae9a9f5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g3539ae9a9f5_0_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56c8a45099_0_1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356c8a45099_0_1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Recipes can be bundled into artifacts, these can be included via rewrite-maven-plugin.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Recipe Collection can include: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Small Building Blocks like DeleteClass, ReplaceSourceFile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Large migration recipes like MigrateJersey (to be </a:t>
            </a:r>
            <a:r>
              <a:rPr lang="de-DE"/>
              <a:t>jakarta compatible)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Other devs can access recipes here.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This works conceptually like a toolbox, where different recipes can be shared with developers that may encounter similar problems.</a:t>
            </a:r>
            <a:endParaRPr/>
          </a:p>
        </p:txBody>
      </p:sp>
      <p:sp>
        <p:nvSpPr>
          <p:cNvPr id="465" name="Google Shape;465;g356c8a45099_0_1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56c8a45099_0_1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356c8a45099_0_1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The other perspective is from the viewpoint of framework / library developers.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 development team from a library can provide migration recipes when releasing a new version.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For example Quarkus does this.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Quarkus provides the Maven goal quarkus:update, which performs (most) necessary migrations up to the specified version. (Per default: newest). This uses OpenRewrite in the background.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Alternatively, this can also be externalised by a team specialised in writing Recipes. E.g. Spring upgrades and Jakarta Upgrades are available in the OpenRewrite Repositories.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Also </a:t>
            </a:r>
            <a:r>
              <a:rPr lang="de-DE"/>
              <a:t>applicable</a:t>
            </a:r>
            <a:r>
              <a:rPr lang="de-DE"/>
              <a:t> to InHouse </a:t>
            </a:r>
            <a:r>
              <a:rPr lang="de-DE"/>
              <a:t>libraries</a:t>
            </a:r>
            <a:r>
              <a:rPr lang="de-DE"/>
              <a:t>.</a:t>
            </a:r>
            <a:endParaRPr/>
          </a:p>
        </p:txBody>
      </p:sp>
      <p:sp>
        <p:nvSpPr>
          <p:cNvPr id="472" name="Google Shape;472;g356c8a45099_0_1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56c8a45099_0_3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356c8a45099_0_3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We as Gepardec have a offering called “Auto Update Service”.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Used for </a:t>
            </a:r>
            <a:r>
              <a:rPr lang="de-DE"/>
              <a:t>continuously</a:t>
            </a:r>
            <a:r>
              <a:rPr lang="de-DE"/>
              <a:t> upgrading software versions and performing </a:t>
            </a:r>
            <a:r>
              <a:rPr lang="de-DE"/>
              <a:t>migrations</a:t>
            </a:r>
            <a:r>
              <a:rPr lang="de-DE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Renovate scans for new versions and invokes OpenRewrite to perform the upgrade to a new version.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(e.g. quarkus:update for new quarkus versions)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After OpenRewrite made its changes, Renovate creates a PR and executes automatic tests.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Tests results are shown -&gt; Dev can make fixes if error occurs</a:t>
            </a:r>
            <a:endParaRPr/>
          </a:p>
        </p:txBody>
      </p:sp>
      <p:sp>
        <p:nvSpPr>
          <p:cNvPr id="480" name="Google Shape;480;g356c8a45099_0_30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56c8a45099_0_2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56c8a45099_0_2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g356c8a45099_0_2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a4f0c70b6_0_6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a4f0c70b6_0_6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One Example for a large need for migration is JEE 8 to Jakarta EE 9 / JBoss EAP-7 to EAP-8.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-DE"/>
              <a:t>JEE Classes changed namespace</a:t>
            </a:r>
            <a:r>
              <a:rPr lang="de-DE"/>
              <a:t> from javax.* to jakarta.*,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-DE"/>
              <a:t>Not everything inside javax.* is jakarta</a:t>
            </a:r>
            <a:endParaRPr/>
          </a:p>
        </p:txBody>
      </p:sp>
      <p:sp>
        <p:nvSpPr>
          <p:cNvPr id="147" name="Google Shape;147;g35a4f0c70b6_0_6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a4f0c70b6_0_3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5a4f0c70b6_0_3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Pains with JBoss EAP-Upgrade: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-DE"/>
              <a:t>Dependencies changed from javax.* to jakarta.*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-DE"/>
              <a:t>all dependencies shipping javax.*got to change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5a4f0c70b6_0_3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a4f0c70b6_0_6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a4f0c70b6_0_6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One Example for a large need for migration is JEE 8 to Jakarta EE 9 / JBoss EAP-7 to EAP-8.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-DE"/>
              <a:t>JEE Classes changed namespace from javax.* to jakarta.*,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-DE"/>
              <a:t>Not everything inside javax.* is jakarta</a:t>
            </a:r>
            <a:endParaRPr/>
          </a:p>
        </p:txBody>
      </p:sp>
      <p:sp>
        <p:nvSpPr>
          <p:cNvPr id="172" name="Google Shape;172;g35a4f0c70b6_0_6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a4f0c70b6_0_4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a4f0c70b6_0_4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Developing while performing the upgrade often </a:t>
            </a:r>
            <a:r>
              <a:rPr lang="de-DE"/>
              <a:t>results</a:t>
            </a:r>
            <a:r>
              <a:rPr lang="de-DE"/>
              <a:t> in large merge conflicts.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Alternative: Stop the world - Stopping development, no new features are implemented while updating.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5a4f0c70b6_0_40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5a4f0c70b6_0_5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5a4f0c70b6_0_5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Often many applications using the same framework inside an organization.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Manual upgrades mean repeated effort.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35a4f0c70b6_0_5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a4f0c70b6_0_6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a4f0c70b6_0_6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OpenRewrite was created inside Netflix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Idea was to minimalize repeated effort.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Also solves the </a:t>
            </a:r>
            <a:r>
              <a:rPr lang="de-DE"/>
              <a:t>problems from before.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OpenRewrite defines Recipes which perform automated transformations upon your code.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Custom Recipes vs. Composite Recipes: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-DE"/>
              <a:t>Custom: Own Java Impl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-DE"/>
              <a:t>Composite: List of recipes 2 be executed on ur code</a:t>
            </a:r>
            <a:endParaRPr/>
          </a:p>
        </p:txBody>
      </p:sp>
      <p:sp>
        <p:nvSpPr>
          <p:cNvPr id="223" name="Google Shape;223;g35a4f0c70b6_0_6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 1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title"/>
          </p:nvPr>
        </p:nvSpPr>
        <p:spPr>
          <a:xfrm>
            <a:off x="3990925" y="1882050"/>
            <a:ext cx="6822300" cy="15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9000"/>
              <a:buFont typeface="Barlow Semi Condensed"/>
              <a:buNone/>
              <a:defRPr i="1" sz="90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90925" y="3430800"/>
            <a:ext cx="6822300" cy="15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Barlow Semi Condensed"/>
              <a:buNone/>
              <a:defRPr i="1" sz="5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E46962"/>
          </p15:clr>
        </p15:guide>
        <p15:guide id="2" pos="3840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wischenfolie 1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1"/>
          <p:cNvSpPr txBox="1"/>
          <p:nvPr>
            <p:ph type="title"/>
          </p:nvPr>
        </p:nvSpPr>
        <p:spPr>
          <a:xfrm>
            <a:off x="3992400" y="2655450"/>
            <a:ext cx="6822300" cy="15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9000"/>
              <a:buFont typeface="Barlow Semi Condensed"/>
              <a:buNone/>
              <a:defRPr i="1" sz="90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wischenfolie 2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2"/>
          <p:cNvSpPr txBox="1"/>
          <p:nvPr>
            <p:ph type="title"/>
          </p:nvPr>
        </p:nvSpPr>
        <p:spPr>
          <a:xfrm>
            <a:off x="3992400" y="2655450"/>
            <a:ext cx="6822300" cy="15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9000"/>
              <a:buFont typeface="Barlow Semi Condensed"/>
              <a:buNone/>
              <a:defRPr i="1" sz="90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ontakt 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buNone/>
              <a:defRPr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>
              <a:buNone/>
              <a:defRPr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>
              <a:buNone/>
              <a:defRPr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>
              <a:buNone/>
              <a:defRPr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>
              <a:buNone/>
              <a:defRPr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>
              <a:buNone/>
              <a:defRPr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>
              <a:buNone/>
              <a:defRPr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>
              <a:buNone/>
              <a:defRPr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Textfolie schwarz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5400"/>
              <a:buFont typeface="Barlow Semi Condensed"/>
              <a:buNone/>
              <a:defRPr i="1" sz="54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Textfolie zweispaltig, schwarz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5400"/>
              <a:buFont typeface="Barlow Semi Condensed"/>
              <a:buNone/>
              <a:defRPr i="1" sz="54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710425" y="1696500"/>
            <a:ext cx="53856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2" type="body"/>
          </p:nvPr>
        </p:nvSpPr>
        <p:spPr>
          <a:xfrm>
            <a:off x="6096025" y="1696500"/>
            <a:ext cx="53856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Textfolie mit Untertitel und einem Textfeld, schwarz">
  <p:cSld name="CUSTOM_3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709200" y="2793600"/>
            <a:ext cx="107712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5400"/>
              <a:buFont typeface="Barlow Semi Condensed"/>
              <a:buNone/>
              <a:defRPr i="1" sz="54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2" type="subTitle"/>
          </p:nvPr>
        </p:nvSpPr>
        <p:spPr>
          <a:xfrm>
            <a:off x="709200" y="1695600"/>
            <a:ext cx="107712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Textfolie mit Untertitel und zwei Textfeldern, schwarz">
  <p:cSld name="CUSTOM_3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5400"/>
              <a:buFont typeface="Barlow Semi Condensed"/>
              <a:buNone/>
              <a:defRPr i="1" sz="54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" type="subTitle"/>
          </p:nvPr>
        </p:nvSpPr>
        <p:spPr>
          <a:xfrm>
            <a:off x="709200" y="1695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2" type="body"/>
          </p:nvPr>
        </p:nvSpPr>
        <p:spPr>
          <a:xfrm>
            <a:off x="709200" y="2793600"/>
            <a:ext cx="5397600" cy="30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3" type="body"/>
          </p:nvPr>
        </p:nvSpPr>
        <p:spPr>
          <a:xfrm>
            <a:off x="6096000" y="2793525"/>
            <a:ext cx="5397600" cy="30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Textfolie mit zwei Untertiteln und zwei Textfeldern, schwarz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8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5400"/>
              <a:buFont typeface="Barlow Semi Condensed"/>
              <a:buNone/>
              <a:defRPr i="1" sz="54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" type="subTitle"/>
          </p:nvPr>
        </p:nvSpPr>
        <p:spPr>
          <a:xfrm>
            <a:off x="709200" y="1695600"/>
            <a:ext cx="53964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2" type="subTitle"/>
          </p:nvPr>
        </p:nvSpPr>
        <p:spPr>
          <a:xfrm>
            <a:off x="6096000" y="1695600"/>
            <a:ext cx="53964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3" type="body"/>
          </p:nvPr>
        </p:nvSpPr>
        <p:spPr>
          <a:xfrm>
            <a:off x="709200" y="2793600"/>
            <a:ext cx="5397600" cy="30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4" type="body"/>
          </p:nvPr>
        </p:nvSpPr>
        <p:spPr>
          <a:xfrm>
            <a:off x="6096000" y="2793525"/>
            <a:ext cx="5397600" cy="30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boxen, schwarz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5400"/>
              <a:buFont typeface="Barlow Semi Condensed"/>
              <a:buNone/>
              <a:defRPr i="1" sz="54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710425" y="1695600"/>
            <a:ext cx="5385600" cy="19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2" type="body"/>
          </p:nvPr>
        </p:nvSpPr>
        <p:spPr>
          <a:xfrm>
            <a:off x="6096025" y="1695600"/>
            <a:ext cx="5385600" cy="19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4" name="Google Shape;94;p19"/>
          <p:cNvSpPr txBox="1"/>
          <p:nvPr>
            <p:ph idx="3" type="body"/>
          </p:nvPr>
        </p:nvSpPr>
        <p:spPr>
          <a:xfrm>
            <a:off x="710425" y="3959425"/>
            <a:ext cx="5385600" cy="19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4" type="body"/>
          </p:nvPr>
        </p:nvSpPr>
        <p:spPr>
          <a:xfrm>
            <a:off x="6096025" y="3959425"/>
            <a:ext cx="5385600" cy="19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in mit Überschrift, schwarz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5400"/>
              <a:buFont typeface="Barlow Semi Condensed"/>
              <a:buNone/>
              <a:defRPr i="1" sz="54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Textfolie">
  <p:cSld name="CUSTOM_3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Barlow Semi Condensed"/>
              <a:buNone/>
              <a:defRPr i="1" sz="54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710425" y="1696488"/>
            <a:ext cx="107712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40189" y="5877550"/>
            <a:ext cx="1941310" cy="86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48">
          <p15:clr>
            <a:srgbClr val="E46962"/>
          </p15:clr>
        </p15:guide>
        <p15:guide id="2" pos="7233">
          <p15:clr>
            <a:srgbClr val="E46962"/>
          </p15:clr>
        </p15:guide>
        <p15:guide id="3" orient="horz" pos="1361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in, schwarz">
  <p:cSld name="CUSTOM_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in (für Zeichnungen usw.) schwarz">
  <p:cSld name="CUSTOM_5">
    <p:bg>
      <p:bgPr>
        <a:solidFill>
          <a:schemeClr val="dk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27603" y="5877515"/>
            <a:ext cx="1953908" cy="8618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2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●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○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Semi Condensed"/>
              <a:buChar char="■"/>
              <a:defRPr i="1" sz="22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4" name="Google Shape;104;p22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5400"/>
              <a:buFont typeface="Barlow Semi Condensed"/>
              <a:buNone/>
              <a:defRPr i="1" sz="54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Textfolie mit Untertitel und zwei Textfeldern">
  <p:cSld name="CUSTOM_3_1_2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idx="1" type="subTitle"/>
          </p:nvPr>
        </p:nvSpPr>
        <p:spPr>
          <a:xfrm>
            <a:off x="709200" y="1695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 Semi Condensed"/>
              <a:buNone/>
              <a:defRPr i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40189" y="5877550"/>
            <a:ext cx="1941310" cy="86187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Barlow Semi Condensed"/>
              <a:buNone/>
              <a:defRPr i="1" sz="54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2" type="body"/>
          </p:nvPr>
        </p:nvSpPr>
        <p:spPr>
          <a:xfrm>
            <a:off x="709200" y="2793600"/>
            <a:ext cx="5397600" cy="30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3" type="body"/>
          </p:nvPr>
        </p:nvSpPr>
        <p:spPr>
          <a:xfrm>
            <a:off x="6096000" y="2793525"/>
            <a:ext cx="5397600" cy="30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47">
          <p15:clr>
            <a:srgbClr val="E46962"/>
          </p15:clr>
        </p15:guide>
        <p15:guide id="2" pos="7233">
          <p15:clr>
            <a:srgbClr val="E46962"/>
          </p15:clr>
        </p15:guide>
        <p15:guide id="3" pos="3840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Textfolie mit Untertitel und einem Textfeld">
  <p:cSld name="CUSTOM_3_1_2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idx="1" type="body"/>
          </p:nvPr>
        </p:nvSpPr>
        <p:spPr>
          <a:xfrm>
            <a:off x="709200" y="2793600"/>
            <a:ext cx="107712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40189" y="5877550"/>
            <a:ext cx="1941310" cy="86187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Barlow Semi Condensed"/>
              <a:buNone/>
              <a:defRPr i="1" sz="54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709200" y="1695600"/>
            <a:ext cx="107712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 Semi Condensed"/>
              <a:buNone/>
              <a:defRPr i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47">
          <p15:clr>
            <a:srgbClr val="E46962"/>
          </p15:clr>
        </p15:guide>
        <p15:guide id="2" pos="7233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in mit Überschrift ">
  <p:cSld name="CUSTOM_13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40189" y="5877550"/>
            <a:ext cx="1941310" cy="861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Barlow Semi Condensed"/>
              <a:buNone/>
              <a:defRPr i="1" sz="54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Textfolie zweispaltig">
  <p:cSld name="CUSTOM_3_1_3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40189" y="5877550"/>
            <a:ext cx="1941310" cy="861875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Barlow Semi Condensed"/>
              <a:buNone/>
              <a:defRPr i="1" sz="54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710425" y="1696500"/>
            <a:ext cx="53856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6096025" y="1696500"/>
            <a:ext cx="53856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48">
          <p15:clr>
            <a:srgbClr val="E46962"/>
          </p15:clr>
        </p15:guide>
        <p15:guide id="2" pos="7233">
          <p15:clr>
            <a:srgbClr val="E46962"/>
          </p15:clr>
        </p15:guide>
        <p15:guide id="3" pos="3840">
          <p15:clr>
            <a:srgbClr val="E46962"/>
          </p15:clr>
        </p15:guide>
        <p15:guide id="4" orient="horz" pos="1275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Textfolie mit zwei Untertiteln und zwei Textfeldern">
  <p:cSld name="CUSTOM_12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40189" y="5877550"/>
            <a:ext cx="1941310" cy="86187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Barlow Semi Condensed"/>
              <a:buNone/>
              <a:defRPr i="1" sz="54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" type="subTitle"/>
          </p:nvPr>
        </p:nvSpPr>
        <p:spPr>
          <a:xfrm>
            <a:off x="709200" y="1695600"/>
            <a:ext cx="53964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 Semi Condensed"/>
              <a:buNone/>
              <a:defRPr i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2" type="subTitle"/>
          </p:nvPr>
        </p:nvSpPr>
        <p:spPr>
          <a:xfrm>
            <a:off x="6096000" y="1695600"/>
            <a:ext cx="53964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 Semi Condensed"/>
              <a:buNone/>
              <a:defRPr i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arlow Semi Condensed"/>
              <a:buNone/>
              <a:defRPr i="1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3" type="body"/>
          </p:nvPr>
        </p:nvSpPr>
        <p:spPr>
          <a:xfrm>
            <a:off x="709200" y="2793600"/>
            <a:ext cx="5397600" cy="30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4" type="body"/>
          </p:nvPr>
        </p:nvSpPr>
        <p:spPr>
          <a:xfrm>
            <a:off x="6096000" y="2793525"/>
            <a:ext cx="5397600" cy="30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boxen">
  <p:cSld name="CUSTOM_3_1_2_1_2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idx="1" type="body"/>
          </p:nvPr>
        </p:nvSpPr>
        <p:spPr>
          <a:xfrm>
            <a:off x="710425" y="1695600"/>
            <a:ext cx="5385600" cy="19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6096025" y="1695600"/>
            <a:ext cx="5385600" cy="19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3" type="body"/>
          </p:nvPr>
        </p:nvSpPr>
        <p:spPr>
          <a:xfrm>
            <a:off x="710425" y="3959425"/>
            <a:ext cx="5385600" cy="19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4" type="body"/>
          </p:nvPr>
        </p:nvSpPr>
        <p:spPr>
          <a:xfrm>
            <a:off x="6096025" y="3959425"/>
            <a:ext cx="5385600" cy="19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●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○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Semi Condensed"/>
              <a:buChar char="■"/>
              <a:defRPr i="1" sz="2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pic>
        <p:nvPicPr>
          <p:cNvPr id="49" name="Google Shape;4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40189" y="5877550"/>
            <a:ext cx="1941310" cy="861875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Barlow Semi Condensed"/>
              <a:buNone/>
              <a:defRPr i="1" sz="54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47">
          <p15:clr>
            <a:srgbClr val="E46962"/>
          </p15:clr>
        </p15:guide>
        <p15:guide id="2" pos="7233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in (für Zeichnungen usw.) ">
  <p:cSld name="CUSTOM_3_1_2_1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40189" y="5877550"/>
            <a:ext cx="1941310" cy="86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47">
          <p15:clr>
            <a:srgbClr val="E46962"/>
          </p15:clr>
        </p15:guide>
        <p15:guide id="2" pos="7233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ocs.openrewrite.org/reference/recipes-with-data-tables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Relationship Id="rId4" Type="http://schemas.openxmlformats.org/officeDocument/2006/relationships/image" Target="../media/image19.png"/><Relationship Id="rId5" Type="http://schemas.openxmlformats.org/officeDocument/2006/relationships/image" Target="../media/image17.png"/><Relationship Id="rId6" Type="http://schemas.openxmlformats.org/officeDocument/2006/relationships/image" Target="../media/image13.png"/><Relationship Id="rId7" Type="http://schemas.openxmlformats.org/officeDocument/2006/relationships/image" Target="../media/image2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Relationship Id="rId4" Type="http://schemas.openxmlformats.org/officeDocument/2006/relationships/image" Target="../media/image25.png"/><Relationship Id="rId5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Relationship Id="rId4" Type="http://schemas.openxmlformats.org/officeDocument/2006/relationships/image" Target="../media/image3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Relationship Id="rId4" Type="http://schemas.openxmlformats.org/officeDocument/2006/relationships/image" Target="../media/image19.png"/><Relationship Id="rId5" Type="http://schemas.openxmlformats.org/officeDocument/2006/relationships/image" Target="../media/image17.png"/><Relationship Id="rId6" Type="http://schemas.openxmlformats.org/officeDocument/2006/relationships/image" Target="../media/image16.png"/><Relationship Id="rId7" Type="http://schemas.openxmlformats.org/officeDocument/2006/relationships/image" Target="../media/image2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png"/><Relationship Id="rId4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4.png"/><Relationship Id="rId4" Type="http://schemas.openxmlformats.org/officeDocument/2006/relationships/image" Target="../media/image3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>
            <p:ph type="title"/>
          </p:nvPr>
        </p:nvSpPr>
        <p:spPr>
          <a:xfrm>
            <a:off x="3990925" y="1882050"/>
            <a:ext cx="6822300" cy="15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OpenRewrite in a Nutshell</a:t>
            </a:r>
            <a:endParaRPr/>
          </a:p>
        </p:txBody>
      </p:sp>
      <p:sp>
        <p:nvSpPr>
          <p:cNvPr id="111" name="Google Shape;111;p23"/>
          <p:cNvSpPr txBox="1"/>
          <p:nvPr>
            <p:ph idx="1" type="subTitle"/>
          </p:nvPr>
        </p:nvSpPr>
        <p:spPr>
          <a:xfrm>
            <a:off x="3990925" y="3881700"/>
            <a:ext cx="6822300" cy="15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Scaling Upgrades with Practical Insights</a:t>
            </a:r>
            <a:endParaRPr sz="5000"/>
          </a:p>
        </p:txBody>
      </p:sp>
      <p:sp>
        <p:nvSpPr>
          <p:cNvPr id="112" name="Google Shape;112;p23"/>
          <p:cNvSpPr txBox="1"/>
          <p:nvPr/>
        </p:nvSpPr>
        <p:spPr>
          <a:xfrm>
            <a:off x="3990925" y="5580800"/>
            <a:ext cx="468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de-DE" sz="2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Simon Gartner</a:t>
            </a:r>
            <a:endParaRPr i="1" sz="2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13" name="Google Shape;113;p23"/>
          <p:cNvSpPr txBox="1"/>
          <p:nvPr/>
        </p:nvSpPr>
        <p:spPr>
          <a:xfrm>
            <a:off x="3990925" y="6006025"/>
            <a:ext cx="468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-DE" sz="22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02.06.2025</a:t>
            </a:r>
            <a:endParaRPr i="1" sz="22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About text replacements</a:t>
            </a:r>
            <a:endParaRPr/>
          </a:p>
        </p:txBody>
      </p:sp>
      <p:sp>
        <p:nvSpPr>
          <p:cNvPr id="242" name="Google Shape;242;p32"/>
          <p:cNvSpPr txBox="1"/>
          <p:nvPr>
            <p:ph idx="1" type="body"/>
          </p:nvPr>
        </p:nvSpPr>
        <p:spPr>
          <a:xfrm>
            <a:off x="710425" y="1696500"/>
            <a:ext cx="5385600" cy="41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/>
              <a:t>public void example() {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/>
              <a:t>  Type x = new Type();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/>
              <a:t>  </a:t>
            </a:r>
            <a:r>
              <a:rPr b="1" lang="de-DE" sz="3100"/>
              <a:t>x.doSomething();</a:t>
            </a:r>
            <a:endParaRPr b="1"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/>
              <a:t>  OtherType y = new OtherType();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/>
              <a:t>  y.doSomething();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/>
              <a:t>}</a:t>
            </a:r>
            <a:endParaRPr sz="3100"/>
          </a:p>
        </p:txBody>
      </p:sp>
      <p:sp>
        <p:nvSpPr>
          <p:cNvPr id="243" name="Google Shape;243;p32"/>
          <p:cNvSpPr txBox="1"/>
          <p:nvPr>
            <p:ph idx="2" type="body"/>
          </p:nvPr>
        </p:nvSpPr>
        <p:spPr>
          <a:xfrm>
            <a:off x="6096025" y="1696500"/>
            <a:ext cx="6096000" cy="41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/>
              <a:t>public void example() {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/>
              <a:t>  Type x = new Type();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/>
              <a:t>  </a:t>
            </a:r>
            <a:r>
              <a:rPr b="1" lang="de-DE" sz="3100"/>
              <a:t>x.doNothing();</a:t>
            </a:r>
            <a:endParaRPr b="1"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/>
              <a:t>  OtherType y = new OtherType();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-DE" sz="3100"/>
              <a:t>  </a:t>
            </a:r>
            <a:r>
              <a:rPr lang="de-DE" sz="3100"/>
              <a:t>y.doSomething();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/>
              <a:t>}</a:t>
            </a:r>
            <a:endParaRPr sz="3100"/>
          </a:p>
        </p:txBody>
      </p:sp>
      <p:cxnSp>
        <p:nvCxnSpPr>
          <p:cNvPr id="244" name="Google Shape;244;p32"/>
          <p:cNvCxnSpPr/>
          <p:nvPr/>
        </p:nvCxnSpPr>
        <p:spPr>
          <a:xfrm>
            <a:off x="4275375" y="5015700"/>
            <a:ext cx="2419500" cy="93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About LLMs</a:t>
            </a:r>
            <a:endParaRPr/>
          </a:p>
        </p:txBody>
      </p:sp>
      <p:sp>
        <p:nvSpPr>
          <p:cNvPr id="251" name="Google Shape;251;p33"/>
          <p:cNvSpPr txBox="1"/>
          <p:nvPr/>
        </p:nvSpPr>
        <p:spPr>
          <a:xfrm>
            <a:off x="710425" y="1612800"/>
            <a:ext cx="10848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E8BA36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52" name="Google Shape;25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100" y="1612800"/>
            <a:ext cx="7617162" cy="507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4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Formats supported by OpenRewrite</a:t>
            </a:r>
            <a:endParaRPr/>
          </a:p>
        </p:txBody>
      </p:sp>
      <p:sp>
        <p:nvSpPr>
          <p:cNvPr id="259" name="Google Shape;259;p34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Java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XML / Maven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Groovy / Gradle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JSON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YAML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Properties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…</a:t>
            </a:r>
            <a:endParaRPr sz="3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5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Recipe Catalog</a:t>
            </a:r>
            <a:endParaRPr/>
          </a:p>
        </p:txBody>
      </p:sp>
      <p:sp>
        <p:nvSpPr>
          <p:cNvPr id="266" name="Google Shape;266;p35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List of official Recipes by Moderne / Open Source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https://docs.openrewrite.org/recipes/java/migrate/jakarta/jakartaee11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6"/>
          <p:cNvSpPr txBox="1"/>
          <p:nvPr>
            <p:ph type="title"/>
          </p:nvPr>
        </p:nvSpPr>
        <p:spPr>
          <a:xfrm>
            <a:off x="3992400" y="2655450"/>
            <a:ext cx="6822300" cy="15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Composite Recipes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Another Recipe</a:t>
            </a:r>
            <a:endParaRPr/>
          </a:p>
        </p:txBody>
      </p:sp>
      <p:sp>
        <p:nvSpPr>
          <p:cNvPr id="279" name="Google Shape;279;p37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https://docs.openrewrite.org/recipes/maven/changedependencygroupidandartifactid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Other Recipes</a:t>
            </a:r>
            <a:endParaRPr/>
          </a:p>
        </p:txBody>
      </p:sp>
      <p:sp>
        <p:nvSpPr>
          <p:cNvPr id="286" name="Google Shape;286;p38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UpgradeDependency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ChangePropertyValue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ChangeType 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ReplaceAnnotation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JakartaEE10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Slf4jToLog4j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/>
          <p:nvPr>
            <p:ph type="title"/>
          </p:nvPr>
        </p:nvSpPr>
        <p:spPr>
          <a:xfrm>
            <a:off x="3992400" y="2655450"/>
            <a:ext cx="6822300" cy="15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Impact analysis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0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DataTables</a:t>
            </a:r>
            <a:endParaRPr/>
          </a:p>
        </p:txBody>
      </p:sp>
      <p:sp>
        <p:nvSpPr>
          <p:cNvPr id="299" name="Google Shape;299;p40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List of Recipes that produce DataTables: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 u="sng">
                <a:solidFill>
                  <a:srgbClr val="FFC80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https://docs.openrewrite.org/reference/recipes-with-data-tables</a:t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 </a:t>
            </a:r>
            <a:r>
              <a:rPr lang="de-DE" sz="3100"/>
              <a:t>(includes mutating recipes that also produce custom DataTables)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DataTables example: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 u="sng">
                <a:solidFill>
                  <a:srgbClr val="FFC800"/>
                </a:solidFill>
              </a:rPr>
              <a:t>https://docs.openrewrite.org/recipes/core/languagecomposition</a:t>
            </a:r>
            <a:endParaRPr sz="3100" u="sng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1"/>
          <p:cNvSpPr txBox="1"/>
          <p:nvPr>
            <p:ph type="title"/>
          </p:nvPr>
        </p:nvSpPr>
        <p:spPr>
          <a:xfrm>
            <a:off x="3992400" y="2655450"/>
            <a:ext cx="6822300" cy="15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Framework Migrations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Frameworks we’ve used</a:t>
            </a:r>
            <a:endParaRPr/>
          </a:p>
        </p:txBody>
      </p:sp>
      <p:pic>
        <p:nvPicPr>
          <p:cNvPr id="120" name="Google Shape;1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2825" y="2497700"/>
            <a:ext cx="3942528" cy="101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09150" y="2174500"/>
            <a:ext cx="2734478" cy="166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4"/>
          <p:cNvSpPr/>
          <p:nvPr/>
        </p:nvSpPr>
        <p:spPr>
          <a:xfrm>
            <a:off x="6091725" y="4601450"/>
            <a:ext cx="3942600" cy="166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0000" y="4598624"/>
            <a:ext cx="3942523" cy="1630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6050" y="2171738"/>
            <a:ext cx="2133600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4"/>
          <p:cNvSpPr txBox="1"/>
          <p:nvPr/>
        </p:nvSpPr>
        <p:spPr>
          <a:xfrm>
            <a:off x="7679300" y="2095450"/>
            <a:ext cx="783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9000">
                <a:solidFill>
                  <a:srgbClr val="6DB33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1" sz="9000">
              <a:solidFill>
                <a:srgbClr val="6DB3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24"/>
          <p:cNvSpPr txBox="1"/>
          <p:nvPr/>
        </p:nvSpPr>
        <p:spPr>
          <a:xfrm>
            <a:off x="10181050" y="5013675"/>
            <a:ext cx="481500" cy="80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000"/>
              <a:t>1</a:t>
            </a:r>
            <a:endParaRPr sz="4000"/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6050" y="3836075"/>
            <a:ext cx="2837275" cy="283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 txBox="1"/>
          <p:nvPr/>
        </p:nvSpPr>
        <p:spPr>
          <a:xfrm>
            <a:off x="11553325" y="3317275"/>
            <a:ext cx="481500" cy="80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000"/>
              <a:t>2</a:t>
            </a:r>
            <a:endParaRPr sz="4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2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Transformer</a:t>
            </a:r>
            <a:endParaRPr/>
          </a:p>
        </p:txBody>
      </p:sp>
      <p:sp>
        <p:nvSpPr>
          <p:cNvPr id="312" name="Google Shape;312;p42"/>
          <p:cNvSpPr/>
          <p:nvPr/>
        </p:nvSpPr>
        <p:spPr>
          <a:xfrm>
            <a:off x="-7775" y="3051508"/>
            <a:ext cx="12207600" cy="882900"/>
          </a:xfrm>
          <a:prstGeom prst="rect">
            <a:avLst/>
          </a:prstGeom>
          <a:solidFill>
            <a:srgbClr val="A4C2F4">
              <a:alpha val="32910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13" name="Google Shape;313;p42"/>
          <p:cNvSpPr/>
          <p:nvPr/>
        </p:nvSpPr>
        <p:spPr>
          <a:xfrm>
            <a:off x="1114138" y="3205387"/>
            <a:ext cx="535500" cy="561900"/>
          </a:xfrm>
          <a:prstGeom prst="ellipse">
            <a:avLst/>
          </a:prstGeom>
          <a:solidFill>
            <a:srgbClr val="6D9EEB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14" name="Google Shape;314;p42"/>
          <p:cNvSpPr/>
          <p:nvPr/>
        </p:nvSpPr>
        <p:spPr>
          <a:xfrm>
            <a:off x="2665709" y="3205387"/>
            <a:ext cx="535500" cy="561900"/>
          </a:xfrm>
          <a:prstGeom prst="ellipse">
            <a:avLst/>
          </a:prstGeom>
          <a:solidFill>
            <a:srgbClr val="6D9EEB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15" name="Google Shape;315;p42"/>
          <p:cNvSpPr/>
          <p:nvPr/>
        </p:nvSpPr>
        <p:spPr>
          <a:xfrm>
            <a:off x="1894933" y="4055655"/>
            <a:ext cx="535500" cy="561900"/>
          </a:xfrm>
          <a:prstGeom prst="ellipse">
            <a:avLst/>
          </a:prstGeom>
          <a:solidFill>
            <a:srgbClr val="FFD966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16" name="Google Shape;316;p42"/>
          <p:cNvSpPr/>
          <p:nvPr/>
        </p:nvSpPr>
        <p:spPr>
          <a:xfrm>
            <a:off x="1894933" y="5245324"/>
            <a:ext cx="535500" cy="561900"/>
          </a:xfrm>
          <a:prstGeom prst="ellipse">
            <a:avLst/>
          </a:prstGeom>
          <a:solidFill>
            <a:srgbClr val="FFD966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17" name="Google Shape;317;p42"/>
          <p:cNvSpPr/>
          <p:nvPr/>
        </p:nvSpPr>
        <p:spPr>
          <a:xfrm>
            <a:off x="3232233" y="5245324"/>
            <a:ext cx="535500" cy="561900"/>
          </a:xfrm>
          <a:prstGeom prst="ellipse">
            <a:avLst/>
          </a:prstGeom>
          <a:solidFill>
            <a:srgbClr val="FFD966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18" name="Google Shape;318;p42"/>
          <p:cNvSpPr/>
          <p:nvPr/>
        </p:nvSpPr>
        <p:spPr>
          <a:xfrm>
            <a:off x="4569533" y="5245324"/>
            <a:ext cx="535500" cy="561900"/>
          </a:xfrm>
          <a:prstGeom prst="ellipse">
            <a:avLst/>
          </a:prstGeom>
          <a:solidFill>
            <a:srgbClr val="FFD966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19" name="Google Shape;319;p42"/>
          <p:cNvSpPr/>
          <p:nvPr/>
        </p:nvSpPr>
        <p:spPr>
          <a:xfrm>
            <a:off x="5906833" y="5245324"/>
            <a:ext cx="535500" cy="561900"/>
          </a:xfrm>
          <a:prstGeom prst="ellipse">
            <a:avLst/>
          </a:prstGeom>
          <a:solidFill>
            <a:srgbClr val="FFD966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20" name="Google Shape;320;p42"/>
          <p:cNvSpPr/>
          <p:nvPr/>
        </p:nvSpPr>
        <p:spPr>
          <a:xfrm>
            <a:off x="5906833" y="3205387"/>
            <a:ext cx="535500" cy="561900"/>
          </a:xfrm>
          <a:prstGeom prst="ellipse">
            <a:avLst/>
          </a:prstGeom>
          <a:solidFill>
            <a:srgbClr val="6D9EEB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21" name="Google Shape;321;p42"/>
          <p:cNvSpPr/>
          <p:nvPr/>
        </p:nvSpPr>
        <p:spPr>
          <a:xfrm>
            <a:off x="7456173" y="3205387"/>
            <a:ext cx="535500" cy="561900"/>
          </a:xfrm>
          <a:prstGeom prst="ellipse">
            <a:avLst/>
          </a:prstGeom>
          <a:solidFill>
            <a:srgbClr val="6D9EEB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cxnSp>
        <p:nvCxnSpPr>
          <p:cNvPr id="322" name="Google Shape;322;p42"/>
          <p:cNvCxnSpPr>
            <a:stCxn id="313" idx="6"/>
            <a:endCxn id="314" idx="2"/>
          </p:cNvCxnSpPr>
          <p:nvPr/>
        </p:nvCxnSpPr>
        <p:spPr>
          <a:xfrm>
            <a:off x="1649638" y="3486337"/>
            <a:ext cx="101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42"/>
          <p:cNvCxnSpPr>
            <a:stCxn id="314" idx="6"/>
            <a:endCxn id="320" idx="2"/>
          </p:cNvCxnSpPr>
          <p:nvPr/>
        </p:nvCxnSpPr>
        <p:spPr>
          <a:xfrm>
            <a:off x="3201209" y="3486337"/>
            <a:ext cx="27057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42"/>
          <p:cNvCxnSpPr/>
          <p:nvPr/>
        </p:nvCxnSpPr>
        <p:spPr>
          <a:xfrm>
            <a:off x="6440937" y="3486253"/>
            <a:ext cx="10155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p42"/>
          <p:cNvCxnSpPr>
            <a:stCxn id="313" idx="4"/>
            <a:endCxn id="315" idx="2"/>
          </p:cNvCxnSpPr>
          <p:nvPr/>
        </p:nvCxnSpPr>
        <p:spPr>
          <a:xfrm>
            <a:off x="1381888" y="3767287"/>
            <a:ext cx="513000" cy="5694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26" name="Google Shape;326;p42"/>
          <p:cNvGrpSpPr/>
          <p:nvPr/>
        </p:nvGrpSpPr>
        <p:grpSpPr>
          <a:xfrm>
            <a:off x="3760523" y="4055828"/>
            <a:ext cx="1587113" cy="561756"/>
            <a:chOff x="2390850" y="2571750"/>
            <a:chExt cx="954425" cy="322200"/>
          </a:xfrm>
        </p:grpSpPr>
        <p:sp>
          <p:nvSpPr>
            <p:cNvPr id="327" name="Google Shape;327;p42"/>
            <p:cNvSpPr/>
            <p:nvPr/>
          </p:nvSpPr>
          <p:spPr>
            <a:xfrm>
              <a:off x="2390850" y="2571750"/>
              <a:ext cx="322200" cy="322200"/>
            </a:xfrm>
            <a:prstGeom prst="ellipse">
              <a:avLst/>
            </a:prstGeom>
            <a:solidFill>
              <a:srgbClr val="FFD966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28" name="Google Shape;328;p42"/>
            <p:cNvSpPr/>
            <p:nvPr/>
          </p:nvSpPr>
          <p:spPr>
            <a:xfrm>
              <a:off x="3023075" y="2571750"/>
              <a:ext cx="322200" cy="322200"/>
            </a:xfrm>
            <a:prstGeom prst="ellipse">
              <a:avLst/>
            </a:prstGeom>
            <a:solidFill>
              <a:srgbClr val="FFD966"/>
            </a:solidFill>
            <a:ln cap="flat" cmpd="sng" w="285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cxnSp>
          <p:nvCxnSpPr>
            <p:cNvPr id="329" name="Google Shape;329;p42"/>
            <p:cNvCxnSpPr>
              <a:endCxn id="328" idx="2"/>
            </p:cNvCxnSpPr>
            <p:nvPr/>
          </p:nvCxnSpPr>
          <p:spPr>
            <a:xfrm>
              <a:off x="2713175" y="2732850"/>
              <a:ext cx="309900" cy="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330" name="Google Shape;330;p42"/>
          <p:cNvCxnSpPr>
            <a:stCxn id="314" idx="4"/>
            <a:endCxn id="327" idx="2"/>
          </p:cNvCxnSpPr>
          <p:nvPr/>
        </p:nvCxnSpPr>
        <p:spPr>
          <a:xfrm>
            <a:off x="2933459" y="3767287"/>
            <a:ext cx="827100" cy="5694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42"/>
          <p:cNvCxnSpPr>
            <a:stCxn id="315" idx="6"/>
            <a:endCxn id="314" idx="4"/>
          </p:cNvCxnSpPr>
          <p:nvPr/>
        </p:nvCxnSpPr>
        <p:spPr>
          <a:xfrm flipH="1" rot="10800000">
            <a:off x="2430433" y="3767205"/>
            <a:ext cx="503100" cy="5694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42"/>
          <p:cNvCxnSpPr>
            <a:stCxn id="320" idx="4"/>
            <a:endCxn id="328" idx="6"/>
          </p:cNvCxnSpPr>
          <p:nvPr/>
        </p:nvCxnSpPr>
        <p:spPr>
          <a:xfrm flipH="1">
            <a:off x="5347783" y="3767287"/>
            <a:ext cx="826800" cy="5694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42"/>
          <p:cNvCxnSpPr>
            <a:stCxn id="313" idx="4"/>
            <a:endCxn id="316" idx="2"/>
          </p:cNvCxnSpPr>
          <p:nvPr/>
        </p:nvCxnSpPr>
        <p:spPr>
          <a:xfrm>
            <a:off x="1381888" y="3767287"/>
            <a:ext cx="513000" cy="17589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42"/>
          <p:cNvCxnSpPr>
            <a:stCxn id="316" idx="6"/>
            <a:endCxn id="317" idx="2"/>
          </p:cNvCxnSpPr>
          <p:nvPr/>
        </p:nvCxnSpPr>
        <p:spPr>
          <a:xfrm>
            <a:off x="2430433" y="5526274"/>
            <a:ext cx="8019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42"/>
          <p:cNvCxnSpPr>
            <a:stCxn id="321" idx="4"/>
            <a:endCxn id="319" idx="6"/>
          </p:cNvCxnSpPr>
          <p:nvPr/>
        </p:nvCxnSpPr>
        <p:spPr>
          <a:xfrm flipH="1">
            <a:off x="6442323" y="3767287"/>
            <a:ext cx="1281600" cy="17589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42"/>
          <p:cNvCxnSpPr>
            <a:stCxn id="317" idx="6"/>
            <a:endCxn id="318" idx="2"/>
          </p:cNvCxnSpPr>
          <p:nvPr/>
        </p:nvCxnSpPr>
        <p:spPr>
          <a:xfrm>
            <a:off x="3767733" y="5526274"/>
            <a:ext cx="8019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42"/>
          <p:cNvCxnSpPr>
            <a:stCxn id="318" idx="6"/>
            <a:endCxn id="319" idx="2"/>
          </p:cNvCxnSpPr>
          <p:nvPr/>
        </p:nvCxnSpPr>
        <p:spPr>
          <a:xfrm>
            <a:off x="5105033" y="5526274"/>
            <a:ext cx="8019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8" name="Google Shape;338;p42"/>
          <p:cNvSpPr txBox="1"/>
          <p:nvPr/>
        </p:nvSpPr>
        <p:spPr>
          <a:xfrm>
            <a:off x="10447725" y="3205375"/>
            <a:ext cx="1509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9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main</a:t>
            </a:r>
            <a:endParaRPr sz="19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10447725" y="4314642"/>
            <a:ext cx="1509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9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feature</a:t>
            </a:r>
            <a:endParaRPr sz="19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40" name="Google Shape;340;p42"/>
          <p:cNvSpPr txBox="1"/>
          <p:nvPr/>
        </p:nvSpPr>
        <p:spPr>
          <a:xfrm>
            <a:off x="10447725" y="2212908"/>
            <a:ext cx="1509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9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up2date</a:t>
            </a:r>
            <a:endParaRPr sz="19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41" name="Google Shape;341;p42"/>
          <p:cNvSpPr/>
          <p:nvPr/>
        </p:nvSpPr>
        <p:spPr>
          <a:xfrm>
            <a:off x="8887640" y="3205254"/>
            <a:ext cx="535500" cy="561900"/>
          </a:xfrm>
          <a:prstGeom prst="ellipse">
            <a:avLst/>
          </a:prstGeom>
          <a:solidFill>
            <a:srgbClr val="6D9EEB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cxnSp>
        <p:nvCxnSpPr>
          <p:cNvPr id="342" name="Google Shape;342;p42"/>
          <p:cNvCxnSpPr>
            <a:stCxn id="321" idx="6"/>
            <a:endCxn id="341" idx="2"/>
          </p:cNvCxnSpPr>
          <p:nvPr/>
        </p:nvCxnSpPr>
        <p:spPr>
          <a:xfrm>
            <a:off x="7991673" y="3486337"/>
            <a:ext cx="8961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rotate-2.svg" id="343" name="Google Shape;34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4347600">
            <a:off x="2453907" y="1973308"/>
            <a:ext cx="1041004" cy="10410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otate-2.svg" id="344" name="Google Shape;344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4347600">
            <a:off x="5654107" y="1979441"/>
            <a:ext cx="1041004" cy="10410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otate-2.svg" id="345" name="Google Shape;34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4347600">
            <a:off x="7279707" y="1979441"/>
            <a:ext cx="1041004" cy="10410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arch.svg" id="346" name="Google Shape;346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1129" y="2142181"/>
            <a:ext cx="801601" cy="801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quare-arrow-down.svg" id="347" name="Google Shape;347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765401" y="2109676"/>
            <a:ext cx="768267" cy="768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3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Prerequisites for Framework Migrations</a:t>
            </a:r>
            <a:endParaRPr/>
          </a:p>
        </p:txBody>
      </p:sp>
      <p:pic>
        <p:nvPicPr>
          <p:cNvPr id="354" name="Google Shape;35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1636" y="2319524"/>
            <a:ext cx="1912375" cy="191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8263" y="2017687"/>
            <a:ext cx="2509850" cy="2516055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3"/>
          <p:cNvSpPr txBox="1"/>
          <p:nvPr/>
        </p:nvSpPr>
        <p:spPr>
          <a:xfrm>
            <a:off x="7792950" y="4256600"/>
            <a:ext cx="388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// </a:t>
            </a:r>
            <a:r>
              <a:rPr lang="de-DE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Clean up to ease </a:t>
            </a:r>
            <a:endParaRPr sz="30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    automation</a:t>
            </a:r>
            <a:endParaRPr sz="30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57" name="Google Shape;357;p43"/>
          <p:cNvSpPr txBox="1"/>
          <p:nvPr/>
        </p:nvSpPr>
        <p:spPr>
          <a:xfrm>
            <a:off x="4008738" y="4256590"/>
            <a:ext cx="388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//</a:t>
            </a:r>
            <a:r>
              <a:rPr lang="de-DE" sz="30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de-DE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Ensure a good test    </a:t>
            </a:r>
            <a:endParaRPr sz="30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    coverage</a:t>
            </a:r>
            <a:endParaRPr sz="30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58" name="Google Shape;358;p43"/>
          <p:cNvSpPr/>
          <p:nvPr/>
        </p:nvSpPr>
        <p:spPr>
          <a:xfrm>
            <a:off x="1482513" y="3052433"/>
            <a:ext cx="839700" cy="88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43"/>
          <p:cNvSpPr/>
          <p:nvPr/>
        </p:nvSpPr>
        <p:spPr>
          <a:xfrm>
            <a:off x="2555053" y="3052433"/>
            <a:ext cx="839700" cy="88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43"/>
          <p:cNvSpPr/>
          <p:nvPr/>
        </p:nvSpPr>
        <p:spPr>
          <a:xfrm>
            <a:off x="1482513" y="1933038"/>
            <a:ext cx="839700" cy="88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1" name="Google Shape;361;p43"/>
          <p:cNvCxnSpPr>
            <a:stCxn id="360" idx="2"/>
            <a:endCxn id="358" idx="0"/>
          </p:cNvCxnSpPr>
          <p:nvPr/>
        </p:nvCxnSpPr>
        <p:spPr>
          <a:xfrm>
            <a:off x="1902363" y="2816838"/>
            <a:ext cx="0" cy="235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2" name="Google Shape;362;p43"/>
          <p:cNvCxnSpPr>
            <a:endCxn id="359" idx="1"/>
          </p:cNvCxnSpPr>
          <p:nvPr/>
        </p:nvCxnSpPr>
        <p:spPr>
          <a:xfrm>
            <a:off x="2308453" y="3494333"/>
            <a:ext cx="2466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3" name="Google Shape;363;p43"/>
          <p:cNvCxnSpPr>
            <a:endCxn id="359" idx="0"/>
          </p:cNvCxnSpPr>
          <p:nvPr/>
        </p:nvCxnSpPr>
        <p:spPr>
          <a:xfrm>
            <a:off x="2334703" y="2380433"/>
            <a:ext cx="640200" cy="672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364" name="Google Shape;364;p43"/>
          <p:cNvSpPr txBox="1"/>
          <p:nvPr/>
        </p:nvSpPr>
        <p:spPr>
          <a:xfrm>
            <a:off x="710425" y="4256475"/>
            <a:ext cx="3888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// </a:t>
            </a:r>
            <a:r>
              <a:rPr lang="de-DE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Transitive   </a:t>
            </a:r>
            <a:endParaRPr sz="30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    dependencies in </a:t>
            </a:r>
            <a:endParaRPr sz="30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    controlled code?</a:t>
            </a:r>
            <a:endParaRPr sz="30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4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Automating Framework Migrations</a:t>
            </a:r>
            <a:endParaRPr/>
          </a:p>
        </p:txBody>
      </p:sp>
      <p:cxnSp>
        <p:nvCxnSpPr>
          <p:cNvPr id="371" name="Google Shape;371;p44"/>
          <p:cNvCxnSpPr/>
          <p:nvPr/>
        </p:nvCxnSpPr>
        <p:spPr>
          <a:xfrm flipH="1" rot="10800000">
            <a:off x="710413" y="4642200"/>
            <a:ext cx="9261900" cy="1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2" name="Google Shape;372;p44"/>
          <p:cNvSpPr/>
          <p:nvPr/>
        </p:nvSpPr>
        <p:spPr>
          <a:xfrm>
            <a:off x="3342038" y="3920250"/>
            <a:ext cx="1446900" cy="14469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de-DE" sz="31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Unit Tests</a:t>
            </a:r>
            <a:endParaRPr/>
          </a:p>
        </p:txBody>
      </p:sp>
      <p:sp>
        <p:nvSpPr>
          <p:cNvPr id="373" name="Google Shape;373;p44"/>
          <p:cNvSpPr/>
          <p:nvPr/>
        </p:nvSpPr>
        <p:spPr>
          <a:xfrm>
            <a:off x="1171600" y="3920250"/>
            <a:ext cx="1446900" cy="14469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de-DE" sz="31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Compile</a:t>
            </a:r>
            <a:endParaRPr/>
          </a:p>
        </p:txBody>
      </p:sp>
      <p:sp>
        <p:nvSpPr>
          <p:cNvPr id="374" name="Google Shape;374;p44"/>
          <p:cNvSpPr/>
          <p:nvPr/>
        </p:nvSpPr>
        <p:spPr>
          <a:xfrm>
            <a:off x="5512475" y="3920250"/>
            <a:ext cx="1446900" cy="144690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de-DE" sz="31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Deployment</a:t>
            </a:r>
            <a:endParaRPr/>
          </a:p>
        </p:txBody>
      </p:sp>
      <p:sp>
        <p:nvSpPr>
          <p:cNvPr id="375" name="Google Shape;375;p44"/>
          <p:cNvSpPr/>
          <p:nvPr/>
        </p:nvSpPr>
        <p:spPr>
          <a:xfrm>
            <a:off x="7682900" y="3920250"/>
            <a:ext cx="1446900" cy="14469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de-DE" sz="31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IT Tests</a:t>
            </a:r>
            <a:endParaRPr/>
          </a:p>
        </p:txBody>
      </p:sp>
      <p:pic>
        <p:nvPicPr>
          <p:cNvPr id="376" name="Google Shape;37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950" y="1699175"/>
            <a:ext cx="1446900" cy="1446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7" name="Google Shape;377;p44"/>
          <p:cNvCxnSpPr>
            <a:endCxn id="373" idx="0"/>
          </p:cNvCxnSpPr>
          <p:nvPr/>
        </p:nvCxnSpPr>
        <p:spPr>
          <a:xfrm flipH="1">
            <a:off x="1895050" y="3153150"/>
            <a:ext cx="3429000" cy="7671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378" name="Google Shape;378;p44"/>
          <p:cNvCxnSpPr>
            <a:stCxn id="376" idx="2"/>
            <a:endCxn id="374" idx="0"/>
          </p:cNvCxnSpPr>
          <p:nvPr/>
        </p:nvCxnSpPr>
        <p:spPr>
          <a:xfrm>
            <a:off x="5218400" y="3146075"/>
            <a:ext cx="1017600" cy="7743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379" name="Google Shape;379;p44"/>
          <p:cNvCxnSpPr>
            <a:stCxn id="376" idx="2"/>
            <a:endCxn id="372" idx="0"/>
          </p:cNvCxnSpPr>
          <p:nvPr/>
        </p:nvCxnSpPr>
        <p:spPr>
          <a:xfrm flipH="1">
            <a:off x="4065500" y="3146075"/>
            <a:ext cx="1152900" cy="7743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380" name="Google Shape;380;p44"/>
          <p:cNvCxnSpPr>
            <a:stCxn id="376" idx="2"/>
            <a:endCxn id="375" idx="0"/>
          </p:cNvCxnSpPr>
          <p:nvPr/>
        </p:nvCxnSpPr>
        <p:spPr>
          <a:xfrm>
            <a:off x="5218400" y="3146075"/>
            <a:ext cx="3187800" cy="7743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5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Single Cases</a:t>
            </a:r>
            <a:endParaRPr/>
          </a:p>
        </p:txBody>
      </p:sp>
      <p:sp>
        <p:nvSpPr>
          <p:cNvPr id="387" name="Google Shape;387;p45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Q: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Should</a:t>
            </a:r>
            <a:r>
              <a:rPr lang="de-DE" sz="3100"/>
              <a:t> I make the effort to integrate specific cases even if they only have one </a:t>
            </a:r>
            <a:r>
              <a:rPr lang="de-DE" sz="3100"/>
              <a:t>occurrence</a:t>
            </a:r>
            <a:r>
              <a:rPr lang="de-DE" sz="3100"/>
              <a:t>?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A: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>
                <a:solidFill>
                  <a:srgbClr val="FFC800"/>
                </a:solidFill>
              </a:rPr>
              <a:t>Yes! But keep it simple! For example, you could do:</a:t>
            </a:r>
            <a:endParaRPr sz="3100">
              <a:solidFill>
                <a:srgbClr val="FFC800"/>
              </a:solidFill>
            </a:endParaRPr>
          </a:p>
          <a:p>
            <a:pPr indent="-4254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3100"/>
              <a:buChar char="-"/>
            </a:pPr>
            <a:r>
              <a:rPr lang="de-DE" sz="3100">
                <a:solidFill>
                  <a:srgbClr val="FFC800"/>
                </a:solidFill>
              </a:rPr>
              <a:t>FindAndReplace</a:t>
            </a:r>
            <a:endParaRPr sz="3100">
              <a:solidFill>
                <a:srgbClr val="FFC800"/>
              </a:solidFill>
            </a:endParaRPr>
          </a:p>
          <a:p>
            <a:pPr indent="-4254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3100"/>
              <a:buChar char="-"/>
            </a:pPr>
            <a:r>
              <a:rPr lang="de-DE" sz="3100">
                <a:solidFill>
                  <a:srgbClr val="FFC800"/>
                </a:solidFill>
              </a:rPr>
              <a:t>Replace entire files</a:t>
            </a:r>
            <a:endParaRPr sz="3100">
              <a:solidFill>
                <a:srgbClr val="FFC8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6"/>
          <p:cNvSpPr txBox="1"/>
          <p:nvPr>
            <p:ph type="title"/>
          </p:nvPr>
        </p:nvSpPr>
        <p:spPr>
          <a:xfrm>
            <a:off x="3992400" y="2655450"/>
            <a:ext cx="6822300" cy="15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Custom Recipes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7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Interface transformation</a:t>
            </a:r>
            <a:endParaRPr/>
          </a:p>
        </p:txBody>
      </p:sp>
      <p:sp>
        <p:nvSpPr>
          <p:cNvPr id="400" name="Google Shape;400;p47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request</a:t>
            </a:r>
            <a:endParaRPr i="0"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  .getMetadata</a:t>
            </a:r>
            <a:r>
              <a:rPr i="0"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i="0" sz="2500">
              <a:solidFill>
                <a:srgbClr val="E8BA36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0"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.setTenantId</a:t>
            </a:r>
            <a:r>
              <a:rPr i="0"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i="0" lang="de-DE" sz="2500">
                <a:solidFill>
                  <a:srgbClr val="2AACB8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”</a:t>
            </a:r>
            <a:r>
              <a:rPr i="0"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i="0"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  <p:sp>
        <p:nvSpPr>
          <p:cNvPr id="401" name="Google Shape;401;p47"/>
          <p:cNvSpPr txBox="1"/>
          <p:nvPr/>
        </p:nvSpPr>
        <p:spPr>
          <a:xfrm>
            <a:off x="5118050" y="2777550"/>
            <a:ext cx="65943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M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etadata meta = ObjectFactory.createMetadata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JaxbElement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&gt; 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tenantId =  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  ObjectFactory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   .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createMetadataTenantId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de-DE" sz="2500">
                <a:solidFill>
                  <a:srgbClr val="2AACB8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”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meta.setTenantId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tenantId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request.setMetadata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31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402" name="Google Shape;402;p47"/>
          <p:cNvCxnSpPr/>
          <p:nvPr/>
        </p:nvCxnSpPr>
        <p:spPr>
          <a:xfrm>
            <a:off x="3674175" y="5242125"/>
            <a:ext cx="2419500" cy="93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8"/>
          <p:cNvSpPr txBox="1"/>
          <p:nvPr>
            <p:ph type="title"/>
          </p:nvPr>
        </p:nvSpPr>
        <p:spPr>
          <a:xfrm>
            <a:off x="710425" y="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Lossless Semantics Tree (LST)</a:t>
            </a:r>
            <a:endParaRPr/>
          </a:p>
        </p:txBody>
      </p:sp>
      <p:sp>
        <p:nvSpPr>
          <p:cNvPr id="409" name="Google Shape;409;p48"/>
          <p:cNvSpPr txBox="1"/>
          <p:nvPr>
            <p:ph idx="1" type="body"/>
          </p:nvPr>
        </p:nvSpPr>
        <p:spPr>
          <a:xfrm>
            <a:off x="319550" y="517800"/>
            <a:ext cx="12324600" cy="47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\---J.ClassDeclaration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|---J.Modifier | "public"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|---J.Identifier | "Main"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\---J.Block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    \-------J.MethodDeclaration | "MethodDeclaration{com.gepardec.Main}"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            |---J.Modifier | "public"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            |---J.Modifier | "static"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            |---J.Primitive | "void"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            |---J.Identifier | "main"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            |-----------J.VariableDeclarations | "String[] args"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            \---J.Block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                \-------J.MethodInvocation | "System.out.println("Hello world!")"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                        |-------J.FieldAccess | "System.out"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                        |---J.Identifier | "println"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200"/>
              <a:t>                                \-----------J.Literal | ""Hello world!""</a:t>
            </a:r>
            <a:endParaRPr sz="32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9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Visitor Pattern</a:t>
            </a:r>
            <a:endParaRPr/>
          </a:p>
        </p:txBody>
      </p:sp>
      <p:pic>
        <p:nvPicPr>
          <p:cNvPr id="416" name="Google Shape;41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425" y="814050"/>
            <a:ext cx="10057595" cy="494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0"/>
          <p:cNvSpPr txBox="1"/>
          <p:nvPr>
            <p:ph type="title"/>
          </p:nvPr>
        </p:nvSpPr>
        <p:spPr>
          <a:xfrm>
            <a:off x="3992400" y="2655450"/>
            <a:ext cx="6822300" cy="15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Example for custom recipes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1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Interface transformation</a:t>
            </a:r>
            <a:endParaRPr/>
          </a:p>
        </p:txBody>
      </p:sp>
      <p:sp>
        <p:nvSpPr>
          <p:cNvPr id="429" name="Google Shape;429;p51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request</a:t>
            </a:r>
            <a:endParaRPr i="0"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  .getMetadata</a:t>
            </a:r>
            <a:r>
              <a:rPr i="0"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i="0" sz="2500">
              <a:solidFill>
                <a:srgbClr val="E8BA36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0"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.setTenantId</a:t>
            </a:r>
            <a:r>
              <a:rPr i="0"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i="0" lang="de-DE" sz="2500">
                <a:solidFill>
                  <a:srgbClr val="2AACB8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”</a:t>
            </a:r>
            <a:r>
              <a:rPr i="0"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i="0"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i="0"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  <p:sp>
        <p:nvSpPr>
          <p:cNvPr id="430" name="Google Shape;430;p51"/>
          <p:cNvSpPr txBox="1"/>
          <p:nvPr/>
        </p:nvSpPr>
        <p:spPr>
          <a:xfrm>
            <a:off x="5118050" y="2777550"/>
            <a:ext cx="65943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M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etadata meta = ObjectFactory.createMetadata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JaxbElement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&gt; 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tenantId =  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  ObjectFactory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   .createMetadataTenantId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de-DE" sz="2500">
                <a:solidFill>
                  <a:srgbClr val="2AACB8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”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meta.setTenantId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tenantId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request.setMetadata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lang="de-DE" sz="2500">
                <a:solidFill>
                  <a:srgbClr val="E8BA36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de-DE" sz="25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5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31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431" name="Google Shape;431;p51"/>
          <p:cNvCxnSpPr/>
          <p:nvPr/>
        </p:nvCxnSpPr>
        <p:spPr>
          <a:xfrm>
            <a:off x="3674175" y="5242125"/>
            <a:ext cx="2419500" cy="93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Upgraded to…</a:t>
            </a:r>
            <a:endParaRPr/>
          </a:p>
        </p:txBody>
      </p:sp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2825" y="2497700"/>
            <a:ext cx="3942528" cy="101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09150" y="2174500"/>
            <a:ext cx="2734478" cy="166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/>
          <p:nvPr/>
        </p:nvSpPr>
        <p:spPr>
          <a:xfrm>
            <a:off x="6091725" y="4601450"/>
            <a:ext cx="3942600" cy="166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0000" y="4598624"/>
            <a:ext cx="3942523" cy="163048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 txBox="1"/>
          <p:nvPr/>
        </p:nvSpPr>
        <p:spPr>
          <a:xfrm>
            <a:off x="7679300" y="2095450"/>
            <a:ext cx="783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9000">
                <a:solidFill>
                  <a:srgbClr val="6DB33F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1" sz="9000">
              <a:solidFill>
                <a:srgbClr val="6DB3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5"/>
          <p:cNvSpPr txBox="1"/>
          <p:nvPr/>
        </p:nvSpPr>
        <p:spPr>
          <a:xfrm>
            <a:off x="10181050" y="5013675"/>
            <a:ext cx="481500" cy="80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000"/>
              <a:t>2</a:t>
            </a:r>
            <a:endParaRPr sz="4000"/>
          </a:p>
        </p:txBody>
      </p:sp>
      <p:sp>
        <p:nvSpPr>
          <p:cNvPr id="141" name="Google Shape;141;p25"/>
          <p:cNvSpPr txBox="1"/>
          <p:nvPr/>
        </p:nvSpPr>
        <p:spPr>
          <a:xfrm>
            <a:off x="11553325" y="3317275"/>
            <a:ext cx="481500" cy="80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000"/>
              <a:t>3</a:t>
            </a:r>
            <a:endParaRPr sz="4000"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8100" y="1612800"/>
            <a:ext cx="3664500" cy="278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6050" y="4864275"/>
            <a:ext cx="4579076" cy="139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2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Scanning Recipe</a:t>
            </a:r>
            <a:endParaRPr/>
          </a:p>
        </p:txBody>
      </p:sp>
      <p:sp>
        <p:nvSpPr>
          <p:cNvPr id="438" name="Google Shape;438;p52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  <p:pic>
        <p:nvPicPr>
          <p:cNvPr id="439" name="Google Shape;43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0325" y="533352"/>
            <a:ext cx="8215876" cy="547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52"/>
          <p:cNvSpPr txBox="1"/>
          <p:nvPr/>
        </p:nvSpPr>
        <p:spPr>
          <a:xfrm>
            <a:off x="1723675" y="4904775"/>
            <a:ext cx="35346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de-DE" sz="31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//</a:t>
            </a:r>
            <a:r>
              <a:rPr i="1" lang="de-DE" sz="31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i="1" lang="de-DE" sz="31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Scan DTO hierarchies and store as Tree</a:t>
            </a:r>
            <a:endParaRPr b="1"/>
          </a:p>
        </p:txBody>
      </p:sp>
      <p:sp>
        <p:nvSpPr>
          <p:cNvPr id="441" name="Google Shape;441;p52"/>
          <p:cNvSpPr txBox="1"/>
          <p:nvPr/>
        </p:nvSpPr>
        <p:spPr>
          <a:xfrm>
            <a:off x="7413425" y="4670700"/>
            <a:ext cx="3000000" cy="15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de-DE" sz="3100">
                <a:solidFill>
                  <a:srgbClr val="FFC8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//</a:t>
            </a:r>
            <a:r>
              <a:rPr i="1" lang="de-DE" sz="31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i="1" lang="de-DE" sz="31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Lookup DTO in tree and add initialisations + nested setters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3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Quality Criterias for Recipes</a:t>
            </a:r>
            <a:endParaRPr/>
          </a:p>
        </p:txBody>
      </p:sp>
      <p:sp>
        <p:nvSpPr>
          <p:cNvPr id="448" name="Google Shape;448;p53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Type attribution</a:t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Idempotency</a:t>
            </a:r>
            <a:endParaRPr i="0"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Atomicity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4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Learning to write Recipes</a:t>
            </a:r>
            <a:endParaRPr/>
          </a:p>
        </p:txBody>
      </p:sp>
      <p:sp>
        <p:nvSpPr>
          <p:cNvPr id="455" name="Google Shape;455;p54"/>
          <p:cNvSpPr txBox="1"/>
          <p:nvPr>
            <p:ph idx="1" type="body"/>
          </p:nvPr>
        </p:nvSpPr>
        <p:spPr>
          <a:xfrm>
            <a:off x="480500" y="1679675"/>
            <a:ext cx="118233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 u="sng">
                <a:solidFill>
                  <a:srgbClr val="FFC800"/>
                </a:solidFill>
              </a:rPr>
              <a:t>// </a:t>
            </a:r>
            <a:r>
              <a:rPr lang="de-DE" sz="3100" u="sng">
                <a:solidFill>
                  <a:srgbClr val="FFC800"/>
                </a:solidFill>
              </a:rPr>
              <a:t>https://docs.openrewrite.org/authoring-recipes</a:t>
            </a:r>
            <a:endParaRPr sz="3100" u="sng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 u="sng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 u="sng">
                <a:solidFill>
                  <a:srgbClr val="FFC800"/>
                </a:solidFill>
              </a:rPr>
              <a:t>// </a:t>
            </a:r>
            <a:r>
              <a:rPr lang="de-DE" sz="3100" u="sng">
                <a:solidFill>
                  <a:srgbClr val="FFC800"/>
                </a:solidFill>
              </a:rPr>
              <a:t>https://docs.moderne.io/user-documentation/community-office-hours/</a:t>
            </a:r>
            <a:endParaRPr sz="3100" u="sng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 u="sng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 u="sng">
                <a:solidFill>
                  <a:srgbClr val="FFC800"/>
                </a:solidFill>
              </a:rPr>
              <a:t>// </a:t>
            </a:r>
            <a:r>
              <a:rPr lang="de-DE" sz="3100" u="sng">
                <a:solidFill>
                  <a:srgbClr val="FFC800"/>
                </a:solidFill>
              </a:rPr>
              <a:t>https://app.moderne.io/recipes/org.openrewrite.java.search.FindMethods</a:t>
            </a:r>
            <a:endParaRPr sz="3100" u="sng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 u="sng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 u="sng">
                <a:solidFill>
                  <a:srgbClr val="FFC800"/>
                </a:solidFill>
              </a:rPr>
              <a:t>// </a:t>
            </a:r>
            <a:r>
              <a:rPr lang="de-DE" sz="3100" u="sng">
                <a:solidFill>
                  <a:srgbClr val="FFC800"/>
                </a:solidFill>
              </a:rPr>
              <a:t>https://join.slack.com/t/rewriteoss/shared_invite/zt-1ihfggp2a-glIit_aXJnhHAdv_0uzwow</a:t>
            </a:r>
            <a:endParaRPr sz="3100" u="sng">
              <a:solidFill>
                <a:srgbClr val="FFC800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5"/>
          <p:cNvSpPr txBox="1"/>
          <p:nvPr>
            <p:ph type="title"/>
          </p:nvPr>
        </p:nvSpPr>
        <p:spPr>
          <a:xfrm>
            <a:off x="3992400" y="2655450"/>
            <a:ext cx="6822300" cy="15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Sharing Recipes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6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In-House Toolbox</a:t>
            </a:r>
            <a:endParaRPr/>
          </a:p>
        </p:txBody>
      </p:sp>
      <p:pic>
        <p:nvPicPr>
          <p:cNvPr id="468" name="Google Shape;46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625" y="2176025"/>
            <a:ext cx="7086799" cy="2957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7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Library-oriented</a:t>
            </a:r>
            <a:endParaRPr/>
          </a:p>
        </p:txBody>
      </p:sp>
      <p:sp>
        <p:nvSpPr>
          <p:cNvPr id="475" name="Google Shape;475;p57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  <p:pic>
        <p:nvPicPr>
          <p:cNvPr id="476" name="Google Shape;47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875" y="2017676"/>
            <a:ext cx="11258849" cy="32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8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Auto Update Service</a:t>
            </a:r>
            <a:endParaRPr/>
          </a:p>
        </p:txBody>
      </p:sp>
      <p:sp>
        <p:nvSpPr>
          <p:cNvPr id="483" name="Google Shape;483;p58"/>
          <p:cNvSpPr txBox="1"/>
          <p:nvPr>
            <p:ph idx="1" type="body"/>
          </p:nvPr>
        </p:nvSpPr>
        <p:spPr>
          <a:xfrm>
            <a:off x="471500" y="5193375"/>
            <a:ext cx="50850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Renovate finds new Updates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  <p:pic>
        <p:nvPicPr>
          <p:cNvPr id="484" name="Google Shape;48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880" y="2204405"/>
            <a:ext cx="2607250" cy="260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4000" y="2339721"/>
            <a:ext cx="2336600" cy="2336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58"/>
          <p:cNvSpPr txBox="1"/>
          <p:nvPr>
            <p:ph idx="1" type="body"/>
          </p:nvPr>
        </p:nvSpPr>
        <p:spPr>
          <a:xfrm>
            <a:off x="5556500" y="5193375"/>
            <a:ext cx="63516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OpenRewrite migrates to a new update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  <p:cxnSp>
        <p:nvCxnSpPr>
          <p:cNvPr id="487" name="Google Shape;487;p58"/>
          <p:cNvCxnSpPr/>
          <p:nvPr/>
        </p:nvCxnSpPr>
        <p:spPr>
          <a:xfrm>
            <a:off x="4835675" y="3514725"/>
            <a:ext cx="23184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9"/>
          <p:cNvSpPr/>
          <p:nvPr/>
        </p:nvSpPr>
        <p:spPr>
          <a:xfrm>
            <a:off x="6026725" y="50"/>
            <a:ext cx="6165300" cy="6858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4" name="Google Shape;49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8097" y="296209"/>
            <a:ext cx="3902574" cy="172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2963" y="2017675"/>
            <a:ext cx="4472852" cy="4472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A large upgrade: Jakarta EE 9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b="1" lang="de-DE" sz="3100"/>
              <a:t>javax</a:t>
            </a:r>
            <a:r>
              <a:rPr lang="de-DE" sz="3100"/>
              <a:t>.inject.Inject -&gt; </a:t>
            </a:r>
            <a:r>
              <a:rPr b="1" lang="de-DE" sz="3100">
                <a:solidFill>
                  <a:srgbClr val="6AA84F"/>
                </a:solidFill>
              </a:rPr>
              <a:t>jakarta</a:t>
            </a:r>
            <a:r>
              <a:rPr lang="de-DE" sz="3100"/>
              <a:t>.inject.Inject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b="1" lang="de-DE" sz="3100"/>
              <a:t>javax</a:t>
            </a:r>
            <a:r>
              <a:rPr lang="de-DE" sz="3100"/>
              <a:t>.naming.InitialContext -&gt; </a:t>
            </a:r>
            <a:r>
              <a:rPr b="1" lang="de-DE" sz="3100">
                <a:solidFill>
                  <a:srgbClr val="CC0000"/>
                </a:solidFill>
              </a:rPr>
              <a:t>javax</a:t>
            </a:r>
            <a:r>
              <a:rPr lang="de-DE" sz="3100"/>
              <a:t>.naming.InitialContext</a:t>
            </a:r>
            <a:endParaRPr sz="3100">
              <a:solidFill>
                <a:srgbClr val="FFC8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A large upgrade: Jakarta EE 9</a:t>
            </a:r>
            <a:endParaRPr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1118775" y="17738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  <p:sp>
        <p:nvSpPr>
          <p:cNvPr id="158" name="Google Shape;158;p27"/>
          <p:cNvSpPr/>
          <p:nvPr/>
        </p:nvSpPr>
        <p:spPr>
          <a:xfrm>
            <a:off x="855150" y="3380900"/>
            <a:ext cx="1750800" cy="900600"/>
          </a:xfrm>
          <a:prstGeom prst="roundRect">
            <a:avLst>
              <a:gd fmla="val 16667" name="adj"/>
            </a:avLst>
          </a:prstGeom>
          <a:solidFill>
            <a:srgbClr val="54A857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Application</a:t>
            </a:r>
            <a:endParaRPr sz="2000"/>
          </a:p>
        </p:txBody>
      </p:sp>
      <p:sp>
        <p:nvSpPr>
          <p:cNvPr id="159" name="Google Shape;159;p27"/>
          <p:cNvSpPr/>
          <p:nvPr/>
        </p:nvSpPr>
        <p:spPr>
          <a:xfrm>
            <a:off x="7385696" y="5443025"/>
            <a:ext cx="2369100" cy="900600"/>
          </a:xfrm>
          <a:prstGeom prst="roundRect">
            <a:avLst>
              <a:gd fmla="val 16667" name="adj"/>
            </a:avLst>
          </a:prstGeom>
          <a:solidFill>
            <a:srgbClr val="FFC8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javax.persistence-api</a:t>
            </a:r>
            <a:endParaRPr sz="2000"/>
          </a:p>
        </p:txBody>
      </p:sp>
      <p:sp>
        <p:nvSpPr>
          <p:cNvPr id="160" name="Google Shape;160;p27"/>
          <p:cNvSpPr/>
          <p:nvPr/>
        </p:nvSpPr>
        <p:spPr>
          <a:xfrm>
            <a:off x="3901775" y="2934113"/>
            <a:ext cx="2369100" cy="900600"/>
          </a:xfrm>
          <a:prstGeom prst="roundRect">
            <a:avLst>
              <a:gd fmla="val 16667" name="adj"/>
            </a:avLst>
          </a:prstGeom>
          <a:solidFill>
            <a:srgbClr val="FFC8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javax.servlet-api</a:t>
            </a:r>
            <a:endParaRPr sz="2000"/>
          </a:p>
        </p:txBody>
      </p:sp>
      <p:sp>
        <p:nvSpPr>
          <p:cNvPr id="161" name="Google Shape;161;p27"/>
          <p:cNvSpPr/>
          <p:nvPr/>
        </p:nvSpPr>
        <p:spPr>
          <a:xfrm>
            <a:off x="3901775" y="5443025"/>
            <a:ext cx="2369100" cy="900600"/>
          </a:xfrm>
          <a:prstGeom prst="roundRect">
            <a:avLst>
              <a:gd fmla="val 16667" name="adj"/>
            </a:avLst>
          </a:prstGeom>
          <a:solidFill>
            <a:srgbClr val="FFC8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hibernate-core</a:t>
            </a:r>
            <a:endParaRPr sz="2000"/>
          </a:p>
        </p:txBody>
      </p:sp>
      <p:sp>
        <p:nvSpPr>
          <p:cNvPr id="162" name="Google Shape;162;p27"/>
          <p:cNvSpPr/>
          <p:nvPr/>
        </p:nvSpPr>
        <p:spPr>
          <a:xfrm>
            <a:off x="3901775" y="1679675"/>
            <a:ext cx="2369100" cy="900600"/>
          </a:xfrm>
          <a:prstGeom prst="roundRect">
            <a:avLst>
              <a:gd fmla="val 16667" name="adj"/>
            </a:avLst>
          </a:prstGeom>
          <a:solidFill>
            <a:srgbClr val="FFC8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javax.persistence-api</a:t>
            </a:r>
            <a:endParaRPr sz="2000"/>
          </a:p>
        </p:txBody>
      </p:sp>
      <p:sp>
        <p:nvSpPr>
          <p:cNvPr id="163" name="Google Shape;163;p27"/>
          <p:cNvSpPr/>
          <p:nvPr/>
        </p:nvSpPr>
        <p:spPr>
          <a:xfrm>
            <a:off x="3901775" y="4188575"/>
            <a:ext cx="2369100" cy="900600"/>
          </a:xfrm>
          <a:prstGeom prst="roundRect">
            <a:avLst>
              <a:gd fmla="val 16667" name="adj"/>
            </a:avLst>
          </a:prstGeom>
          <a:solidFill>
            <a:srgbClr val="FFC8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javax.ws.rs-api</a:t>
            </a:r>
            <a:endParaRPr sz="2000"/>
          </a:p>
        </p:txBody>
      </p:sp>
      <p:cxnSp>
        <p:nvCxnSpPr>
          <p:cNvPr id="164" name="Google Shape;164;p27"/>
          <p:cNvCxnSpPr>
            <a:stCxn id="158" idx="3"/>
            <a:endCxn id="162" idx="1"/>
          </p:cNvCxnSpPr>
          <p:nvPr/>
        </p:nvCxnSpPr>
        <p:spPr>
          <a:xfrm flipH="1" rot="10800000">
            <a:off x="2605950" y="2129900"/>
            <a:ext cx="1295700" cy="17013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" name="Google Shape;165;p27"/>
          <p:cNvCxnSpPr>
            <a:stCxn id="158" idx="3"/>
            <a:endCxn id="160" idx="1"/>
          </p:cNvCxnSpPr>
          <p:nvPr/>
        </p:nvCxnSpPr>
        <p:spPr>
          <a:xfrm flipH="1" rot="10800000">
            <a:off x="2605950" y="3384500"/>
            <a:ext cx="1295700" cy="446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Google Shape;166;p27"/>
          <p:cNvCxnSpPr>
            <a:stCxn id="158" idx="3"/>
            <a:endCxn id="163" idx="1"/>
          </p:cNvCxnSpPr>
          <p:nvPr/>
        </p:nvCxnSpPr>
        <p:spPr>
          <a:xfrm>
            <a:off x="2605950" y="3831200"/>
            <a:ext cx="1295700" cy="8076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27"/>
          <p:cNvCxnSpPr>
            <a:stCxn id="158" idx="3"/>
            <a:endCxn id="161" idx="1"/>
          </p:cNvCxnSpPr>
          <p:nvPr/>
        </p:nvCxnSpPr>
        <p:spPr>
          <a:xfrm>
            <a:off x="2605950" y="3831200"/>
            <a:ext cx="1295700" cy="20622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27"/>
          <p:cNvCxnSpPr>
            <a:stCxn id="161" idx="3"/>
            <a:endCxn id="159" idx="1"/>
          </p:cNvCxnSpPr>
          <p:nvPr/>
        </p:nvCxnSpPr>
        <p:spPr>
          <a:xfrm>
            <a:off x="6270875" y="5893325"/>
            <a:ext cx="11148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Upgrading manually - A tedious task</a:t>
            </a:r>
            <a:endParaRPr/>
          </a:p>
        </p:txBody>
      </p:sp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710425" y="1695600"/>
            <a:ext cx="10771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Time consuming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Error prone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100">
                <a:solidFill>
                  <a:srgbClr val="FFC800"/>
                </a:solidFill>
              </a:rPr>
              <a:t>//</a:t>
            </a:r>
            <a:r>
              <a:rPr lang="de-DE" sz="3100">
                <a:solidFill>
                  <a:schemeClr val="dk1"/>
                </a:solidFill>
              </a:rPr>
              <a:t> </a:t>
            </a:r>
            <a:r>
              <a:rPr lang="de-DE" sz="3100"/>
              <a:t>Not fun</a:t>
            </a:r>
            <a:endParaRPr sz="3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Upgrading manually - Stop the world</a:t>
            </a:r>
            <a:endParaRPr/>
          </a:p>
        </p:txBody>
      </p:sp>
      <p:sp>
        <p:nvSpPr>
          <p:cNvPr id="182" name="Google Shape;182;p29"/>
          <p:cNvSpPr/>
          <p:nvPr/>
        </p:nvSpPr>
        <p:spPr>
          <a:xfrm>
            <a:off x="804700" y="2942825"/>
            <a:ext cx="9155700" cy="662100"/>
          </a:xfrm>
          <a:prstGeom prst="rect">
            <a:avLst/>
          </a:prstGeom>
          <a:solidFill>
            <a:srgbClr val="A4C2F4">
              <a:alpha val="3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9"/>
          <p:cNvSpPr/>
          <p:nvPr/>
        </p:nvSpPr>
        <p:spPr>
          <a:xfrm>
            <a:off x="1646135" y="3058234"/>
            <a:ext cx="401700" cy="421500"/>
          </a:xfrm>
          <a:prstGeom prst="ellipse">
            <a:avLst/>
          </a:prstGeom>
          <a:solidFill>
            <a:srgbClr val="6D9EEB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9"/>
          <p:cNvSpPr/>
          <p:nvPr/>
        </p:nvSpPr>
        <p:spPr>
          <a:xfrm>
            <a:off x="2809813" y="3058234"/>
            <a:ext cx="401700" cy="421500"/>
          </a:xfrm>
          <a:prstGeom prst="ellipse">
            <a:avLst/>
          </a:prstGeom>
          <a:solidFill>
            <a:srgbClr val="6D9EEB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9"/>
          <p:cNvSpPr/>
          <p:nvPr/>
        </p:nvSpPr>
        <p:spPr>
          <a:xfrm>
            <a:off x="2231731" y="3695935"/>
            <a:ext cx="401700" cy="421500"/>
          </a:xfrm>
          <a:prstGeom prst="ellipse">
            <a:avLst/>
          </a:prstGeom>
          <a:solidFill>
            <a:srgbClr val="FFD966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6" name="Google Shape;186;p29"/>
          <p:cNvCxnSpPr>
            <a:stCxn id="183" idx="6"/>
            <a:endCxn id="184" idx="2"/>
          </p:cNvCxnSpPr>
          <p:nvPr/>
        </p:nvCxnSpPr>
        <p:spPr>
          <a:xfrm>
            <a:off x="2047835" y="3268984"/>
            <a:ext cx="7620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9"/>
          <p:cNvCxnSpPr>
            <a:stCxn id="184" idx="6"/>
            <a:endCxn id="188" idx="2"/>
          </p:cNvCxnSpPr>
          <p:nvPr/>
        </p:nvCxnSpPr>
        <p:spPr>
          <a:xfrm>
            <a:off x="3211513" y="3268984"/>
            <a:ext cx="42648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9"/>
          <p:cNvCxnSpPr>
            <a:stCxn id="183" idx="4"/>
            <a:endCxn id="185" idx="2"/>
          </p:cNvCxnSpPr>
          <p:nvPr/>
        </p:nvCxnSpPr>
        <p:spPr>
          <a:xfrm>
            <a:off x="1846985" y="3479734"/>
            <a:ext cx="384600" cy="4269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9"/>
          <p:cNvCxnSpPr>
            <a:stCxn id="185" idx="6"/>
            <a:endCxn id="184" idx="4"/>
          </p:cNvCxnSpPr>
          <p:nvPr/>
        </p:nvCxnSpPr>
        <p:spPr>
          <a:xfrm flipH="1" rot="10800000">
            <a:off x="2633431" y="3479785"/>
            <a:ext cx="377100" cy="4269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9"/>
          <p:cNvSpPr txBox="1"/>
          <p:nvPr/>
        </p:nvSpPr>
        <p:spPr>
          <a:xfrm>
            <a:off x="8646325" y="3058225"/>
            <a:ext cx="113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main</a:t>
            </a:r>
            <a:endParaRPr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2" name="Google Shape;192;p29"/>
          <p:cNvSpPr txBox="1"/>
          <p:nvPr/>
        </p:nvSpPr>
        <p:spPr>
          <a:xfrm>
            <a:off x="8646325" y="3890175"/>
            <a:ext cx="113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feature</a:t>
            </a:r>
            <a:endParaRPr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563131" y="1813387"/>
            <a:ext cx="401700" cy="421500"/>
          </a:xfrm>
          <a:prstGeom prst="ellipse">
            <a:avLst/>
          </a:prstGeom>
          <a:solidFill>
            <a:srgbClr val="8E7CC3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9"/>
          <p:cNvSpPr/>
          <p:nvPr/>
        </p:nvSpPr>
        <p:spPr>
          <a:xfrm>
            <a:off x="4566106" y="1813387"/>
            <a:ext cx="401700" cy="421500"/>
          </a:xfrm>
          <a:prstGeom prst="ellipse">
            <a:avLst/>
          </a:prstGeom>
          <a:solidFill>
            <a:srgbClr val="8E7CC3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9"/>
          <p:cNvSpPr/>
          <p:nvPr/>
        </p:nvSpPr>
        <p:spPr>
          <a:xfrm>
            <a:off x="5569081" y="1813387"/>
            <a:ext cx="401700" cy="421500"/>
          </a:xfrm>
          <a:prstGeom prst="ellipse">
            <a:avLst/>
          </a:prstGeom>
          <a:solidFill>
            <a:srgbClr val="8E7CC3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9"/>
          <p:cNvSpPr/>
          <p:nvPr/>
        </p:nvSpPr>
        <p:spPr>
          <a:xfrm>
            <a:off x="6572056" y="1813387"/>
            <a:ext cx="401700" cy="421500"/>
          </a:xfrm>
          <a:prstGeom prst="ellipse">
            <a:avLst/>
          </a:prstGeom>
          <a:solidFill>
            <a:srgbClr val="8E7CC3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7" name="Google Shape;197;p29"/>
          <p:cNvCxnSpPr>
            <a:stCxn id="193" idx="6"/>
            <a:endCxn id="194" idx="2"/>
          </p:cNvCxnSpPr>
          <p:nvPr/>
        </p:nvCxnSpPr>
        <p:spPr>
          <a:xfrm>
            <a:off x="3964831" y="2024137"/>
            <a:ext cx="6012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9"/>
          <p:cNvCxnSpPr>
            <a:stCxn id="194" idx="6"/>
            <a:endCxn id="195" idx="2"/>
          </p:cNvCxnSpPr>
          <p:nvPr/>
        </p:nvCxnSpPr>
        <p:spPr>
          <a:xfrm>
            <a:off x="4967806" y="2024137"/>
            <a:ext cx="6012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29"/>
          <p:cNvCxnSpPr>
            <a:stCxn id="195" idx="6"/>
            <a:endCxn id="196" idx="2"/>
          </p:cNvCxnSpPr>
          <p:nvPr/>
        </p:nvCxnSpPr>
        <p:spPr>
          <a:xfrm>
            <a:off x="5970781" y="2024137"/>
            <a:ext cx="6012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29"/>
          <p:cNvSpPr txBox="1"/>
          <p:nvPr/>
        </p:nvSpPr>
        <p:spPr>
          <a:xfrm>
            <a:off x="8646325" y="1780475"/>
            <a:ext cx="113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update</a:t>
            </a:r>
            <a:endParaRPr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8" name="Google Shape;188;p29"/>
          <p:cNvSpPr/>
          <p:nvPr/>
        </p:nvSpPr>
        <p:spPr>
          <a:xfrm>
            <a:off x="7476261" y="3058134"/>
            <a:ext cx="401700" cy="421500"/>
          </a:xfrm>
          <a:prstGeom prst="ellipse">
            <a:avLst/>
          </a:prstGeom>
          <a:solidFill>
            <a:srgbClr val="6D9EEB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1" name="Google Shape;201;p29"/>
          <p:cNvCxnSpPr>
            <a:stCxn id="193" idx="2"/>
            <a:endCxn id="184" idx="0"/>
          </p:cNvCxnSpPr>
          <p:nvPr/>
        </p:nvCxnSpPr>
        <p:spPr>
          <a:xfrm flipH="1">
            <a:off x="3010531" y="2024137"/>
            <a:ext cx="552600" cy="1034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29"/>
          <p:cNvCxnSpPr>
            <a:stCxn id="196" idx="6"/>
            <a:endCxn id="188" idx="0"/>
          </p:cNvCxnSpPr>
          <p:nvPr/>
        </p:nvCxnSpPr>
        <p:spPr>
          <a:xfrm>
            <a:off x="6973756" y="2024137"/>
            <a:ext cx="703500" cy="1034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barrier-block (1).svg" id="203" name="Google Shape;20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33045" y="3604929"/>
            <a:ext cx="2411799" cy="24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Upgrading manually</a:t>
            </a:r>
            <a:r>
              <a:rPr lang="de-DE"/>
              <a:t> - Repeated effort </a:t>
            </a:r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799" y="2397778"/>
            <a:ext cx="1394890" cy="1457934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1685925" y="2480100"/>
            <a:ext cx="1727100" cy="1293300"/>
          </a:xfrm>
          <a:prstGeom prst="roundRect">
            <a:avLst>
              <a:gd fmla="val 16667" name="adj"/>
            </a:avLst>
          </a:prstGeom>
          <a:solidFill>
            <a:srgbClr val="54A857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Spring</a:t>
            </a:r>
            <a:r>
              <a:rPr lang="de-DE" sz="2000"/>
              <a:t> Application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1</a:t>
            </a:r>
            <a:endParaRPr sz="2000"/>
          </a:p>
        </p:txBody>
      </p:sp>
      <p:sp>
        <p:nvSpPr>
          <p:cNvPr id="212" name="Google Shape;212;p3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1"/>
                </a:solidFill>
              </a:rPr>
              <a:t>↻</a:t>
            </a:r>
            <a:endParaRPr/>
          </a:p>
        </p:txBody>
      </p:sp>
      <p:sp>
        <p:nvSpPr>
          <p:cNvPr id="213" name="Google Shape;213;p30"/>
          <p:cNvSpPr txBox="1"/>
          <p:nvPr/>
        </p:nvSpPr>
        <p:spPr>
          <a:xfrm>
            <a:off x="2556454" y="2991249"/>
            <a:ext cx="11220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-DE" sz="10000">
                <a:solidFill>
                  <a:schemeClr val="lt1"/>
                </a:solidFill>
              </a:rPr>
              <a:t>↻</a:t>
            </a:r>
            <a:endParaRPr b="1" sz="10000">
              <a:solidFill>
                <a:schemeClr val="lt1"/>
              </a:solidFill>
            </a:endParaRPr>
          </a:p>
        </p:txBody>
      </p:sp>
      <p:pic>
        <p:nvPicPr>
          <p:cNvPr id="214" name="Google Shape;21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1199" y="2397778"/>
            <a:ext cx="1394890" cy="1457934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0"/>
          <p:cNvSpPr/>
          <p:nvPr/>
        </p:nvSpPr>
        <p:spPr>
          <a:xfrm>
            <a:off x="5748325" y="2480100"/>
            <a:ext cx="1727100" cy="1293300"/>
          </a:xfrm>
          <a:prstGeom prst="roundRect">
            <a:avLst>
              <a:gd fmla="val 16667" name="adj"/>
            </a:avLst>
          </a:prstGeom>
          <a:solidFill>
            <a:srgbClr val="54A857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Spring </a:t>
            </a:r>
            <a:r>
              <a:rPr lang="de-DE" sz="2000"/>
              <a:t>Application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2</a:t>
            </a:r>
            <a:endParaRPr sz="2000"/>
          </a:p>
        </p:txBody>
      </p:sp>
      <p:sp>
        <p:nvSpPr>
          <p:cNvPr id="216" name="Google Shape;216;p30"/>
          <p:cNvSpPr txBox="1"/>
          <p:nvPr/>
        </p:nvSpPr>
        <p:spPr>
          <a:xfrm>
            <a:off x="6618854" y="2991249"/>
            <a:ext cx="11220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10000">
                <a:solidFill>
                  <a:schemeClr val="lt1"/>
                </a:solidFill>
              </a:rPr>
              <a:t>↻</a:t>
            </a:r>
            <a:endParaRPr b="1" sz="10000">
              <a:solidFill>
                <a:schemeClr val="lt1"/>
              </a:solidFill>
            </a:endParaRPr>
          </a:p>
        </p:txBody>
      </p:sp>
      <p:pic>
        <p:nvPicPr>
          <p:cNvPr id="217" name="Google Shape;2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3599" y="2397778"/>
            <a:ext cx="1394890" cy="145793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0"/>
          <p:cNvSpPr/>
          <p:nvPr/>
        </p:nvSpPr>
        <p:spPr>
          <a:xfrm>
            <a:off x="9810725" y="2480100"/>
            <a:ext cx="1727100" cy="1293300"/>
          </a:xfrm>
          <a:prstGeom prst="roundRect">
            <a:avLst>
              <a:gd fmla="val 16667" name="adj"/>
            </a:avLst>
          </a:prstGeom>
          <a:solidFill>
            <a:srgbClr val="54A857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Spring </a:t>
            </a:r>
            <a:r>
              <a:rPr lang="de-DE" sz="2000"/>
              <a:t>Application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3</a:t>
            </a:r>
            <a:endParaRPr sz="2000"/>
          </a:p>
        </p:txBody>
      </p:sp>
      <p:sp>
        <p:nvSpPr>
          <p:cNvPr id="219" name="Google Shape;219;p30"/>
          <p:cNvSpPr txBox="1"/>
          <p:nvPr/>
        </p:nvSpPr>
        <p:spPr>
          <a:xfrm>
            <a:off x="10681254" y="2991249"/>
            <a:ext cx="11220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10000">
                <a:solidFill>
                  <a:schemeClr val="lt1"/>
                </a:solidFill>
              </a:rPr>
              <a:t>↻</a:t>
            </a:r>
            <a:endParaRPr b="1" sz="10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/>
          <p:nvPr>
            <p:ph type="title"/>
          </p:nvPr>
        </p:nvSpPr>
        <p:spPr>
          <a:xfrm>
            <a:off x="710425" y="597600"/>
            <a:ext cx="10771200" cy="10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/>
              <a:t>And that’s how OpenRewrite got born!</a:t>
            </a:r>
            <a:endParaRPr/>
          </a:p>
        </p:txBody>
      </p:sp>
      <p:sp>
        <p:nvSpPr>
          <p:cNvPr id="226" name="Google Shape;226;p31"/>
          <p:cNvSpPr/>
          <p:nvPr/>
        </p:nvSpPr>
        <p:spPr>
          <a:xfrm>
            <a:off x="1685925" y="2480100"/>
            <a:ext cx="1727100" cy="1293300"/>
          </a:xfrm>
          <a:prstGeom prst="roundRect">
            <a:avLst>
              <a:gd fmla="val 16667" name="adj"/>
            </a:avLst>
          </a:prstGeom>
          <a:solidFill>
            <a:srgbClr val="54A857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Spring</a:t>
            </a:r>
            <a:r>
              <a:rPr lang="de-DE" sz="2000"/>
              <a:t> Application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1</a:t>
            </a:r>
            <a:endParaRPr sz="2000"/>
          </a:p>
        </p:txBody>
      </p:sp>
      <p:sp>
        <p:nvSpPr>
          <p:cNvPr id="227" name="Google Shape;227;p3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1"/>
                </a:solidFill>
              </a:rPr>
              <a:t>↻</a:t>
            </a:r>
            <a:endParaRPr/>
          </a:p>
        </p:txBody>
      </p:sp>
      <p:sp>
        <p:nvSpPr>
          <p:cNvPr id="228" name="Google Shape;228;p31"/>
          <p:cNvSpPr/>
          <p:nvPr/>
        </p:nvSpPr>
        <p:spPr>
          <a:xfrm>
            <a:off x="5748325" y="2480100"/>
            <a:ext cx="1727100" cy="1293300"/>
          </a:xfrm>
          <a:prstGeom prst="roundRect">
            <a:avLst>
              <a:gd fmla="val 16667" name="adj"/>
            </a:avLst>
          </a:prstGeom>
          <a:solidFill>
            <a:srgbClr val="54A857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Spring</a:t>
            </a:r>
            <a:r>
              <a:rPr lang="de-DE" sz="2000"/>
              <a:t> Application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2</a:t>
            </a:r>
            <a:endParaRPr sz="2000"/>
          </a:p>
        </p:txBody>
      </p:sp>
      <p:sp>
        <p:nvSpPr>
          <p:cNvPr id="229" name="Google Shape;229;p31"/>
          <p:cNvSpPr/>
          <p:nvPr/>
        </p:nvSpPr>
        <p:spPr>
          <a:xfrm>
            <a:off x="9810725" y="2480100"/>
            <a:ext cx="1727100" cy="1293300"/>
          </a:xfrm>
          <a:prstGeom prst="roundRect">
            <a:avLst>
              <a:gd fmla="val 16667" name="adj"/>
            </a:avLst>
          </a:prstGeom>
          <a:solidFill>
            <a:srgbClr val="54A857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Spring</a:t>
            </a:r>
            <a:r>
              <a:rPr lang="de-DE" sz="2000"/>
              <a:t> Application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/>
              <a:t>3</a:t>
            </a:r>
            <a:endParaRPr sz="2000"/>
          </a:p>
        </p:txBody>
      </p:sp>
      <p:pic>
        <p:nvPicPr>
          <p:cNvPr id="230" name="Google Shape;2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9524" y="4787853"/>
            <a:ext cx="1394890" cy="1457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4425" y="4819375"/>
            <a:ext cx="1394900" cy="1394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31"/>
          <p:cNvCxnSpPr>
            <a:stCxn id="231" idx="0"/>
          </p:cNvCxnSpPr>
          <p:nvPr/>
        </p:nvCxnSpPr>
        <p:spPr>
          <a:xfrm>
            <a:off x="6611875" y="4819375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3" name="Google Shape;233;p31"/>
          <p:cNvCxnSpPr>
            <a:stCxn id="231" idx="0"/>
            <a:endCxn id="229" idx="2"/>
          </p:cNvCxnSpPr>
          <p:nvPr/>
        </p:nvCxnSpPr>
        <p:spPr>
          <a:xfrm flipH="1" rot="10800000">
            <a:off x="6611875" y="3773275"/>
            <a:ext cx="4062300" cy="10461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4" name="Google Shape;234;p31"/>
          <p:cNvCxnSpPr>
            <a:stCxn id="231" idx="0"/>
            <a:endCxn id="228" idx="2"/>
          </p:cNvCxnSpPr>
          <p:nvPr/>
        </p:nvCxnSpPr>
        <p:spPr>
          <a:xfrm rot="10800000">
            <a:off x="6611875" y="3773275"/>
            <a:ext cx="0" cy="10461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5" name="Google Shape;235;p31"/>
          <p:cNvCxnSpPr>
            <a:stCxn id="231" idx="0"/>
            <a:endCxn id="226" idx="2"/>
          </p:cNvCxnSpPr>
          <p:nvPr/>
        </p:nvCxnSpPr>
        <p:spPr>
          <a:xfrm rot="10800000">
            <a:off x="2549575" y="3773275"/>
            <a:ext cx="4062300" cy="10461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